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handoutMasterIdLst>
    <p:handoutMasterId r:id="rId18"/>
  </p:handoutMasterIdLst>
  <p:sldIdLst>
    <p:sldId id="515" r:id="rId3"/>
    <p:sldId id="516" r:id="rId4"/>
    <p:sldId id="517" r:id="rId5"/>
    <p:sldId id="539" r:id="rId6"/>
    <p:sldId id="522" r:id="rId7"/>
    <p:sldId id="540" r:id="rId8"/>
    <p:sldId id="541" r:id="rId9"/>
    <p:sldId id="542" r:id="rId10"/>
    <p:sldId id="543" r:id="rId11"/>
    <p:sldId id="510" r:id="rId12"/>
    <p:sldId id="519" r:id="rId13"/>
    <p:sldId id="545" r:id="rId14"/>
    <p:sldId id="520" r:id="rId15"/>
    <p:sldId id="511" r:id="rId16"/>
    <p:sldId id="521" r:id="rId17"/>
  </p:sldIdLst>
  <p:sldSz cx="12192000" cy="6858000"/>
  <p:notesSz cx="6858000" cy="9144000"/>
  <p:embeddedFontLst>
    <p:embeddedFont>
      <p:font typeface="OPPOSans M" panose="00020600040101010101" pitchFamily="18" charset="-122"/>
      <p:regular r:id="rId22"/>
    </p:embeddedFont>
    <p:embeddedFont>
      <p:font typeface="Century Gothic" panose="020B0502020202020204" charset="0"/>
      <p:regular r:id="rId23"/>
      <p:bold r:id="rId24"/>
      <p:italic r:id="rId25"/>
      <p:boldItalic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20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  <a:srgbClr val="F5F5F5"/>
    <a:srgbClr val="F49B6F"/>
    <a:srgbClr val="BD0000"/>
    <a:srgbClr val="4797CD"/>
    <a:srgbClr val="5187C3"/>
    <a:srgbClr val="407ABA"/>
    <a:srgbClr val="2E67AC"/>
    <a:srgbClr val="F2F2F2"/>
    <a:srgbClr val="2451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2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0" y="108"/>
      </p:cViewPr>
      <p:guideLst>
        <p:guide pos="3841"/>
        <p:guide orient="horz" pos="220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285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gs" Target="tags/tag65.xml"/><Relationship Id="rId34" Type="http://schemas.openxmlformats.org/officeDocument/2006/relationships/font" Target="fonts/font13.fntdata"/><Relationship Id="rId33" Type="http://schemas.openxmlformats.org/officeDocument/2006/relationships/font" Target="fonts/font12.fntdata"/><Relationship Id="rId32" Type="http://schemas.openxmlformats.org/officeDocument/2006/relationships/font" Target="fonts/font11.fntdata"/><Relationship Id="rId31" Type="http://schemas.openxmlformats.org/officeDocument/2006/relationships/font" Target="fonts/font10.fntdata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555450-8C65-4306-B253-0BD2E9ED924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97C348-F274-4D5B-A66D-CD14918D50D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>
            <a:off x="11486684" y="420197"/>
            <a:ext cx="362435" cy="362435"/>
          </a:xfrm>
          <a:prstGeom prst="ellipse">
            <a:avLst/>
          </a:prstGeom>
          <a:solidFill>
            <a:schemeClr val="bg1">
              <a:lumMod val="6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Shape 13"/>
          <p:cNvSpPr txBox="1"/>
          <p:nvPr userDrawn="1"/>
        </p:nvSpPr>
        <p:spPr>
          <a:xfrm>
            <a:off x="11404113" y="460542"/>
            <a:ext cx="503762" cy="276981"/>
          </a:xfrm>
          <a:prstGeom prst="rect">
            <a:avLst/>
          </a:prstGeom>
          <a:noFill/>
          <a:ln>
            <a:noFill/>
          </a:ln>
        </p:spPr>
        <p:txBody>
          <a:bodyPr lIns="91413" tIns="45700" rIns="9141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pc="100" baseline="0">
                <a:solidFill>
                  <a:schemeClr val="tx2"/>
                </a:solidFill>
                <a:latin typeface="+mn-lt"/>
                <a:ea typeface="Lato"/>
                <a:cs typeface="Lato"/>
                <a:sym typeface="Lato"/>
              </a:rPr>
            </a:fld>
            <a:endParaRPr lang="en-US" sz="1200" b="0" i="0" u="none" strike="noStrike" cap="none" spc="100" baseline="0" dirty="0">
              <a:solidFill>
                <a:schemeClr val="tx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946150" y="869156"/>
            <a:ext cx="11245850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>
            <a:off x="11486684" y="420197"/>
            <a:ext cx="362435" cy="362435"/>
          </a:xfrm>
          <a:prstGeom prst="ellipse">
            <a:avLst/>
          </a:prstGeom>
          <a:solidFill>
            <a:schemeClr val="bg1">
              <a:lumMod val="6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Shape 13"/>
          <p:cNvSpPr txBox="1"/>
          <p:nvPr userDrawn="1"/>
        </p:nvSpPr>
        <p:spPr>
          <a:xfrm>
            <a:off x="11404113" y="460542"/>
            <a:ext cx="503762" cy="276981"/>
          </a:xfrm>
          <a:prstGeom prst="rect">
            <a:avLst/>
          </a:prstGeom>
          <a:noFill/>
          <a:ln>
            <a:noFill/>
          </a:ln>
        </p:spPr>
        <p:txBody>
          <a:bodyPr lIns="91413" tIns="45700" rIns="9141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pc="100" baseline="0">
                <a:solidFill>
                  <a:schemeClr val="tx2"/>
                </a:solidFill>
                <a:latin typeface="+mn-lt"/>
                <a:ea typeface="Lato"/>
                <a:cs typeface="Lato"/>
                <a:sym typeface="Lato"/>
              </a:rPr>
            </a:fld>
            <a:endParaRPr lang="en-US" sz="1200" b="0" i="0" u="none" strike="noStrike" cap="none" spc="100" baseline="0" dirty="0">
              <a:solidFill>
                <a:schemeClr val="tx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946150" y="869156"/>
            <a:ext cx="11245850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菱形 15"/>
          <p:cNvSpPr/>
          <p:nvPr userDrawn="1"/>
        </p:nvSpPr>
        <p:spPr>
          <a:xfrm rot="18900000">
            <a:off x="357112" y="462569"/>
            <a:ext cx="204590" cy="204591"/>
          </a:xfrm>
          <a:prstGeom prst="diamond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17" name="菱形 16"/>
          <p:cNvSpPr/>
          <p:nvPr userDrawn="1"/>
        </p:nvSpPr>
        <p:spPr>
          <a:xfrm rot="18900000">
            <a:off x="407927" y="368716"/>
            <a:ext cx="392297" cy="392297"/>
          </a:xfrm>
          <a:prstGeom prst="diamond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 userDrawn="1"/>
        </p:nvSpPr>
        <p:spPr>
          <a:xfrm>
            <a:off x="1621894" y="-634912"/>
            <a:ext cx="1567884" cy="1567884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55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tags" Target="../tags/tag8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5" Type="http://schemas.openxmlformats.org/officeDocument/2006/relationships/slideLayout" Target="../slideLayouts/slideLayout2.xml"/><Relationship Id="rId44" Type="http://schemas.openxmlformats.org/officeDocument/2006/relationships/tags" Target="../tags/tag45.xml"/><Relationship Id="rId43" Type="http://schemas.openxmlformats.org/officeDocument/2006/relationships/tags" Target="../tags/tag44.xml"/><Relationship Id="rId42" Type="http://schemas.openxmlformats.org/officeDocument/2006/relationships/tags" Target="../tags/tag43.xml"/><Relationship Id="rId41" Type="http://schemas.openxmlformats.org/officeDocument/2006/relationships/tags" Target="../tags/tag42.xml"/><Relationship Id="rId40" Type="http://schemas.openxmlformats.org/officeDocument/2006/relationships/tags" Target="../tags/tag41.xml"/><Relationship Id="rId4" Type="http://schemas.openxmlformats.org/officeDocument/2006/relationships/tags" Target="../tags/tag5.xml"/><Relationship Id="rId39" Type="http://schemas.openxmlformats.org/officeDocument/2006/relationships/tags" Target="../tags/tag40.xml"/><Relationship Id="rId38" Type="http://schemas.openxmlformats.org/officeDocument/2006/relationships/tags" Target="../tags/tag39.xml"/><Relationship Id="rId37" Type="http://schemas.openxmlformats.org/officeDocument/2006/relationships/tags" Target="../tags/tag38.xml"/><Relationship Id="rId36" Type="http://schemas.openxmlformats.org/officeDocument/2006/relationships/tags" Target="../tags/tag37.xml"/><Relationship Id="rId35" Type="http://schemas.openxmlformats.org/officeDocument/2006/relationships/tags" Target="../tags/tag36.xml"/><Relationship Id="rId34" Type="http://schemas.openxmlformats.org/officeDocument/2006/relationships/tags" Target="../tags/tag35.xml"/><Relationship Id="rId33" Type="http://schemas.openxmlformats.org/officeDocument/2006/relationships/tags" Target="../tags/tag34.xml"/><Relationship Id="rId32" Type="http://schemas.openxmlformats.org/officeDocument/2006/relationships/tags" Target="../tags/tag33.xml"/><Relationship Id="rId31" Type="http://schemas.openxmlformats.org/officeDocument/2006/relationships/tags" Target="../tags/tag32.xml"/><Relationship Id="rId30" Type="http://schemas.openxmlformats.org/officeDocument/2006/relationships/tags" Target="../tags/tag31.xml"/><Relationship Id="rId3" Type="http://schemas.openxmlformats.org/officeDocument/2006/relationships/tags" Target="../tags/tag4.xml"/><Relationship Id="rId29" Type="http://schemas.openxmlformats.org/officeDocument/2006/relationships/tags" Target="../tags/tag30.xml"/><Relationship Id="rId28" Type="http://schemas.openxmlformats.org/officeDocument/2006/relationships/tags" Target="../tags/tag29.xml"/><Relationship Id="rId27" Type="http://schemas.openxmlformats.org/officeDocument/2006/relationships/tags" Target="../tags/tag28.xml"/><Relationship Id="rId26" Type="http://schemas.openxmlformats.org/officeDocument/2006/relationships/tags" Target="../tags/tag27.xml"/><Relationship Id="rId25" Type="http://schemas.openxmlformats.org/officeDocument/2006/relationships/tags" Target="../tags/tag26.xml"/><Relationship Id="rId24" Type="http://schemas.openxmlformats.org/officeDocument/2006/relationships/tags" Target="../tags/tag25.xml"/><Relationship Id="rId23" Type="http://schemas.openxmlformats.org/officeDocument/2006/relationships/tags" Target="../tags/tag24.xml"/><Relationship Id="rId22" Type="http://schemas.openxmlformats.org/officeDocument/2006/relationships/tags" Target="../tags/tag23.xml"/><Relationship Id="rId21" Type="http://schemas.openxmlformats.org/officeDocument/2006/relationships/tags" Target="../tags/tag22.xml"/><Relationship Id="rId20" Type="http://schemas.openxmlformats.org/officeDocument/2006/relationships/tags" Target="../tags/tag21.xml"/><Relationship Id="rId2" Type="http://schemas.openxmlformats.org/officeDocument/2006/relationships/tags" Target="../tags/tag3.xml"/><Relationship Id="rId19" Type="http://schemas.openxmlformats.org/officeDocument/2006/relationships/tags" Target="../tags/tag20.xml"/><Relationship Id="rId18" Type="http://schemas.openxmlformats.org/officeDocument/2006/relationships/tags" Target="../tags/tag19.xml"/><Relationship Id="rId17" Type="http://schemas.openxmlformats.org/officeDocument/2006/relationships/tags" Target="../tags/tag18.xml"/><Relationship Id="rId16" Type="http://schemas.openxmlformats.org/officeDocument/2006/relationships/tags" Target="../tags/tag17.xml"/><Relationship Id="rId15" Type="http://schemas.openxmlformats.org/officeDocument/2006/relationships/tags" Target="../tags/tag16.xml"/><Relationship Id="rId14" Type="http://schemas.openxmlformats.org/officeDocument/2006/relationships/tags" Target="../tags/tag15.xml"/><Relationship Id="rId13" Type="http://schemas.openxmlformats.org/officeDocument/2006/relationships/tags" Target="../tags/tag14.xml"/><Relationship Id="rId12" Type="http://schemas.openxmlformats.org/officeDocument/2006/relationships/tags" Target="../tags/tag13.xml"/><Relationship Id="rId11" Type="http://schemas.openxmlformats.org/officeDocument/2006/relationships/tags" Target="../tags/tag12.xml"/><Relationship Id="rId10" Type="http://schemas.openxmlformats.org/officeDocument/2006/relationships/tags" Target="../tags/tag1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5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-901700" y="4165837"/>
            <a:ext cx="13995400" cy="2068995"/>
            <a:chOff x="-901700" y="4235450"/>
            <a:chExt cx="13995400" cy="2374900"/>
          </a:xfrm>
          <a:solidFill>
            <a:srgbClr val="F49B6F"/>
          </a:solidFill>
        </p:grpSpPr>
        <p:sp>
          <p:nvSpPr>
            <p:cNvPr id="24" name="圆角矩形 23"/>
            <p:cNvSpPr/>
            <p:nvPr/>
          </p:nvSpPr>
          <p:spPr>
            <a:xfrm>
              <a:off x="-901700" y="4235450"/>
              <a:ext cx="4445000" cy="2374900"/>
            </a:xfrm>
            <a:prstGeom prst="roundRect">
              <a:avLst>
                <a:gd name="adj" fmla="val 3484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 flipH="1">
              <a:off x="8648700" y="4235450"/>
              <a:ext cx="4445000" cy="2374900"/>
            </a:xfrm>
            <a:prstGeom prst="roundRect">
              <a:avLst>
                <a:gd name="adj" fmla="val 3484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矩形 25"/>
          <p:cNvSpPr/>
          <p:nvPr/>
        </p:nvSpPr>
        <p:spPr>
          <a:xfrm>
            <a:off x="0" y="4464288"/>
            <a:ext cx="12192000" cy="2393712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0" y="6603999"/>
            <a:ext cx="12192000" cy="254001"/>
          </a:xfrm>
          <a:prstGeom prst="rect">
            <a:avLst/>
          </a:prstGeom>
          <a:solidFill>
            <a:srgbClr val="3B4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2432687" y="1676924"/>
            <a:ext cx="7307580" cy="1506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200" spc="150" dirty="0" smtClean="0">
                <a:solidFill>
                  <a:srgbClr val="F49B6F"/>
                </a:solidFill>
                <a:latin typeface="+mj-ea"/>
                <a:ea typeface="+mj-ea"/>
              </a:rPr>
              <a:t>优秀宿舍</a:t>
            </a:r>
            <a:r>
              <a:rPr lang="zh-CN" altLang="en-US" sz="9200" spc="150" dirty="0" smtClean="0">
                <a:solidFill>
                  <a:schemeClr val="bg1"/>
                </a:solidFill>
                <a:latin typeface="+mj-ea"/>
                <a:ea typeface="+mj-ea"/>
              </a:rPr>
              <a:t>答辩</a:t>
            </a:r>
            <a:endParaRPr lang="zh-CN" altLang="en-US" sz="9200" spc="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051935" y="3315970"/>
            <a:ext cx="39763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kern="0" noProof="0" dirty="0" smtClean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大运村</a:t>
            </a:r>
            <a:r>
              <a:rPr lang="en-US" altLang="zh-CN" sz="2000" kern="0" noProof="0" dirty="0" smtClean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D002 0207C</a:t>
            </a:r>
            <a:endParaRPr kumimoji="0" lang="en-US" altLang="zh-CN" sz="2000" b="0" i="0" u="none" strike="noStrike" kern="0" cap="none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OPPOSans M" panose="00020600040101010101" pitchFamily="18" charset="-122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2692400" y="4665345"/>
            <a:ext cx="6807835" cy="1474470"/>
            <a:chOff x="2081213" y="4372978"/>
            <a:chExt cx="8026400" cy="827088"/>
          </a:xfrm>
        </p:grpSpPr>
        <p:sp>
          <p:nvSpPr>
            <p:cNvPr id="52" name="Line 20"/>
            <p:cNvSpPr>
              <a:spLocks noChangeShapeType="1"/>
            </p:cNvSpPr>
            <p:nvPr/>
          </p:nvSpPr>
          <p:spPr bwMode="auto">
            <a:xfrm>
              <a:off x="2081213" y="4372978"/>
              <a:ext cx="8026400" cy="0"/>
            </a:xfrm>
            <a:prstGeom prst="line">
              <a:avLst/>
            </a:prstGeom>
            <a:noFill/>
            <a:ln w="11113" cap="flat">
              <a:solidFill>
                <a:srgbClr val="2E497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Line 21"/>
            <p:cNvSpPr>
              <a:spLocks noChangeShapeType="1"/>
            </p:cNvSpPr>
            <p:nvPr/>
          </p:nvSpPr>
          <p:spPr bwMode="auto">
            <a:xfrm>
              <a:off x="2081213" y="5200066"/>
              <a:ext cx="8026400" cy="0"/>
            </a:xfrm>
            <a:prstGeom prst="line">
              <a:avLst/>
            </a:prstGeom>
            <a:noFill/>
            <a:ln w="11113" cap="flat">
              <a:solidFill>
                <a:srgbClr val="2E497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54" name="Line 22"/>
            <p:cNvSpPr>
              <a:spLocks noChangeShapeType="1"/>
            </p:cNvSpPr>
            <p:nvPr/>
          </p:nvSpPr>
          <p:spPr bwMode="auto">
            <a:xfrm>
              <a:off x="4160890" y="4539666"/>
              <a:ext cx="0" cy="460375"/>
            </a:xfrm>
            <a:prstGeom prst="line">
              <a:avLst/>
            </a:prstGeom>
            <a:noFill/>
            <a:ln w="11113" cap="flat">
              <a:solidFill>
                <a:srgbClr val="2E497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55" name="Line 23"/>
            <p:cNvSpPr>
              <a:spLocks noChangeShapeType="1"/>
            </p:cNvSpPr>
            <p:nvPr/>
          </p:nvSpPr>
          <p:spPr bwMode="auto">
            <a:xfrm>
              <a:off x="7611074" y="4539666"/>
              <a:ext cx="0" cy="460375"/>
            </a:xfrm>
            <a:prstGeom prst="line">
              <a:avLst/>
            </a:prstGeom>
            <a:noFill/>
            <a:ln w="11113" cap="flat">
              <a:solidFill>
                <a:srgbClr val="2E497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5132705" y="4768850"/>
            <a:ext cx="1925320" cy="125857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>
              <a:defRPr>
                <a:solidFill>
                  <a:srgbClr val="88654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defRPr>
            </a:lvl1pPr>
          </a:lstStyle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</a:rPr>
              <a:t>王晗祺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  <a:sym typeface="+mn-ea"/>
              </a:rPr>
              <a:t>刘泽凯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</a:rPr>
              <a:t>刘家祥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</a:rPr>
              <a:t>李连杰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2948175" y="5048788"/>
            <a:ext cx="13004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solidFill>
                  <a:srgbClr val="88654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defRPr>
            </a:lvl1pPr>
          </a:lstStyle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</a:rPr>
              <a:t>经管学院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</a:rPr>
              <a:t>2008</a:t>
            </a:r>
            <a:endParaRPr lang="en-US" altLang="zh-CN" sz="2000" spc="200" dirty="0">
              <a:solidFill>
                <a:srgbClr val="2E4970"/>
              </a:solidFill>
              <a:latin typeface="+mj-lt"/>
              <a:ea typeface="+mn-ea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8038944" y="3516091"/>
            <a:ext cx="49742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3543513" y="3516091"/>
            <a:ext cx="49742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7491095" y="4768850"/>
            <a:ext cx="1925320" cy="125857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>
              <a:defRPr>
                <a:solidFill>
                  <a:srgbClr val="88654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defRPr>
            </a:lvl1pPr>
          </a:lstStyle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</a:rPr>
              <a:t>19377412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  <a:sym typeface="+mn-ea"/>
              </a:rPr>
              <a:t>19241047</a:t>
            </a:r>
            <a:endParaRPr lang="en-US" altLang="zh-CN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</a:rPr>
              <a:t>20377203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</a:rPr>
              <a:t>20377236</a:t>
            </a:r>
            <a:endParaRPr lang="en-US" altLang="zh-CN" sz="2000" spc="200" dirty="0">
              <a:solidFill>
                <a:srgbClr val="2E4970"/>
              </a:solidFill>
              <a:latin typeface="+mj-lt"/>
              <a:ea typeface="+mn-ea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867681" y="306764"/>
            <a:ext cx="1846580" cy="52197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>
                <a:solidFill>
                  <a:schemeClr val="tx2"/>
                </a:solidFill>
                <a:effectLst/>
              </a:rPr>
              <a:t>科研</a:t>
            </a:r>
            <a:r>
              <a:rPr lang="en-US" altLang="zh-CN" sz="2800" spc="100" dirty="0">
                <a:solidFill>
                  <a:schemeClr val="tx2"/>
                </a:solidFill>
                <a:effectLst/>
              </a:rPr>
              <a:t>&amp;</a:t>
            </a:r>
            <a:r>
              <a:rPr lang="zh-CN" altLang="en-US" sz="2800" spc="100" dirty="0">
                <a:solidFill>
                  <a:schemeClr val="tx2"/>
                </a:solidFill>
                <a:effectLst/>
              </a:rPr>
              <a:t>实习</a:t>
            </a:r>
            <a:endParaRPr lang="zh-CN" altLang="en-US" sz="2800" spc="100" dirty="0">
              <a:solidFill>
                <a:schemeClr val="tx2"/>
              </a:solidFill>
              <a:effectLst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1" y="332464"/>
            <a:ext cx="832245" cy="470570"/>
          </a:xfrm>
          <a:custGeom>
            <a:avLst/>
            <a:gdLst>
              <a:gd name="connsiteX0" fmla="*/ 0 w 832245"/>
              <a:gd name="connsiteY0" fmla="*/ 0 h 470570"/>
              <a:gd name="connsiteX1" fmla="*/ 596960 w 832245"/>
              <a:gd name="connsiteY1" fmla="*/ 0 h 470570"/>
              <a:gd name="connsiteX2" fmla="*/ 832245 w 832245"/>
              <a:gd name="connsiteY2" fmla="*/ 235285 h 470570"/>
              <a:gd name="connsiteX3" fmla="*/ 832244 w 832245"/>
              <a:gd name="connsiteY3" fmla="*/ 235285 h 470570"/>
              <a:gd name="connsiteX4" fmla="*/ 596959 w 832245"/>
              <a:gd name="connsiteY4" fmla="*/ 470570 h 470570"/>
              <a:gd name="connsiteX5" fmla="*/ 0 w 832245"/>
              <a:gd name="connsiteY5" fmla="*/ 470569 h 470570"/>
              <a:gd name="connsiteX6" fmla="*/ 0 w 832245"/>
              <a:gd name="connsiteY6" fmla="*/ 0 h 47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2245" h="470570">
                <a:moveTo>
                  <a:pt x="0" y="0"/>
                </a:moveTo>
                <a:lnTo>
                  <a:pt x="596960" y="0"/>
                </a:lnTo>
                <a:cubicBezTo>
                  <a:pt x="726904" y="0"/>
                  <a:pt x="832245" y="105341"/>
                  <a:pt x="832245" y="235285"/>
                </a:cubicBezTo>
                <a:lnTo>
                  <a:pt x="832244" y="235285"/>
                </a:lnTo>
                <a:cubicBezTo>
                  <a:pt x="832244" y="365229"/>
                  <a:pt x="726903" y="470570"/>
                  <a:pt x="596959" y="470570"/>
                </a:cubicBezTo>
                <a:lnTo>
                  <a:pt x="0" y="4705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223338" y="337562"/>
            <a:ext cx="524510" cy="460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</a:rPr>
              <a:t>04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3976946"/>
            <a:ext cx="12192000" cy="2881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OPPOSans L" panose="00020600040101010101" pitchFamily="18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>
            <a:off x="8822931" y="1747732"/>
            <a:ext cx="2782011" cy="3967267"/>
          </a:xfrm>
          <a:custGeom>
            <a:avLst/>
            <a:gdLst>
              <a:gd name="connsiteX0" fmla="*/ 16051 w 2782011"/>
              <a:gd name="connsiteY0" fmla="*/ 0 h 3842790"/>
              <a:gd name="connsiteX1" fmla="*/ 2457813 w 2782011"/>
              <a:gd name="connsiteY1" fmla="*/ 0 h 3842790"/>
              <a:gd name="connsiteX2" fmla="*/ 2473864 w 2782011"/>
              <a:gd name="connsiteY2" fmla="*/ 22084 h 3842790"/>
              <a:gd name="connsiteX3" fmla="*/ 2473864 w 2782011"/>
              <a:gd name="connsiteY3" fmla="*/ 559447 h 3842790"/>
              <a:gd name="connsiteX4" fmla="*/ 2782011 w 2782011"/>
              <a:gd name="connsiteY4" fmla="*/ 990542 h 3842790"/>
              <a:gd name="connsiteX5" fmla="*/ 2473864 w 2782011"/>
              <a:gd name="connsiteY5" fmla="*/ 1421634 h 3842790"/>
              <a:gd name="connsiteX6" fmla="*/ 2473864 w 2782011"/>
              <a:gd name="connsiteY6" fmla="*/ 2903411 h 3842790"/>
              <a:gd name="connsiteX7" fmla="*/ 2473864 w 2782011"/>
              <a:gd name="connsiteY7" fmla="*/ 2903411 h 3842790"/>
              <a:gd name="connsiteX8" fmla="*/ 2473864 w 2782011"/>
              <a:gd name="connsiteY8" fmla="*/ 3820706 h 3842790"/>
              <a:gd name="connsiteX9" fmla="*/ 2457813 w 2782011"/>
              <a:gd name="connsiteY9" fmla="*/ 3842790 h 3842790"/>
              <a:gd name="connsiteX10" fmla="*/ 16051 w 2782011"/>
              <a:gd name="connsiteY10" fmla="*/ 3842790 h 3842790"/>
              <a:gd name="connsiteX11" fmla="*/ 0 w 2782011"/>
              <a:gd name="connsiteY11" fmla="*/ 3820706 h 3842790"/>
              <a:gd name="connsiteX12" fmla="*/ 0 w 2782011"/>
              <a:gd name="connsiteY12" fmla="*/ 3259384 h 3842790"/>
              <a:gd name="connsiteX13" fmla="*/ 0 w 2782011"/>
              <a:gd name="connsiteY13" fmla="*/ 2903411 h 3842790"/>
              <a:gd name="connsiteX14" fmla="*/ 0 w 2782011"/>
              <a:gd name="connsiteY14" fmla="*/ 22084 h 3842790"/>
              <a:gd name="connsiteX15" fmla="*/ 16051 w 2782011"/>
              <a:gd name="connsiteY15" fmla="*/ 0 h 384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82011" h="3842790">
                <a:moveTo>
                  <a:pt x="16051" y="0"/>
                </a:moveTo>
                <a:lnTo>
                  <a:pt x="2457813" y="0"/>
                </a:lnTo>
                <a:cubicBezTo>
                  <a:pt x="2466678" y="0"/>
                  <a:pt x="2473864" y="9887"/>
                  <a:pt x="2473864" y="22084"/>
                </a:cubicBezTo>
                <a:lnTo>
                  <a:pt x="2473864" y="559447"/>
                </a:lnTo>
                <a:lnTo>
                  <a:pt x="2782011" y="990542"/>
                </a:lnTo>
                <a:lnTo>
                  <a:pt x="2473864" y="1421634"/>
                </a:lnTo>
                <a:lnTo>
                  <a:pt x="2473864" y="2903411"/>
                </a:lnTo>
                <a:lnTo>
                  <a:pt x="2473864" y="2903411"/>
                </a:lnTo>
                <a:lnTo>
                  <a:pt x="2473864" y="3820706"/>
                </a:lnTo>
                <a:cubicBezTo>
                  <a:pt x="2473864" y="3832903"/>
                  <a:pt x="2466678" y="3842790"/>
                  <a:pt x="2457813" y="3842790"/>
                </a:cubicBezTo>
                <a:lnTo>
                  <a:pt x="16051" y="3842790"/>
                </a:lnTo>
                <a:cubicBezTo>
                  <a:pt x="7186" y="3842790"/>
                  <a:pt x="0" y="3832903"/>
                  <a:pt x="0" y="3820706"/>
                </a:cubicBezTo>
                <a:lnTo>
                  <a:pt x="0" y="3259384"/>
                </a:lnTo>
                <a:lnTo>
                  <a:pt x="0" y="2903411"/>
                </a:lnTo>
                <a:lnTo>
                  <a:pt x="0" y="22084"/>
                </a:lnTo>
                <a:cubicBezTo>
                  <a:pt x="0" y="9887"/>
                  <a:pt x="7186" y="0"/>
                  <a:pt x="16051" y="0"/>
                </a:cubicBezTo>
                <a:close/>
              </a:path>
            </a:pathLst>
          </a:custGeom>
          <a:solidFill>
            <a:srgbClr val="FBFBFB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OPPOSans L" panose="00020600040101010101" pitchFamily="18" charset="-122"/>
            </a:endParaRPr>
          </a:p>
        </p:txBody>
      </p:sp>
      <p:sp>
        <p:nvSpPr>
          <p:cNvPr id="32" name="任意多边形 31"/>
          <p:cNvSpPr/>
          <p:nvPr/>
        </p:nvSpPr>
        <p:spPr>
          <a:xfrm>
            <a:off x="6179077" y="1747732"/>
            <a:ext cx="2782011" cy="3967267"/>
          </a:xfrm>
          <a:custGeom>
            <a:avLst/>
            <a:gdLst>
              <a:gd name="connsiteX0" fmla="*/ 16051 w 2782011"/>
              <a:gd name="connsiteY0" fmla="*/ 0 h 3842790"/>
              <a:gd name="connsiteX1" fmla="*/ 2457813 w 2782011"/>
              <a:gd name="connsiteY1" fmla="*/ 0 h 3842790"/>
              <a:gd name="connsiteX2" fmla="*/ 2473864 w 2782011"/>
              <a:gd name="connsiteY2" fmla="*/ 22084 h 3842790"/>
              <a:gd name="connsiteX3" fmla="*/ 2473864 w 2782011"/>
              <a:gd name="connsiteY3" fmla="*/ 559447 h 3842790"/>
              <a:gd name="connsiteX4" fmla="*/ 2782011 w 2782011"/>
              <a:gd name="connsiteY4" fmla="*/ 990542 h 3842790"/>
              <a:gd name="connsiteX5" fmla="*/ 2473864 w 2782011"/>
              <a:gd name="connsiteY5" fmla="*/ 1421634 h 3842790"/>
              <a:gd name="connsiteX6" fmla="*/ 2473864 w 2782011"/>
              <a:gd name="connsiteY6" fmla="*/ 2903411 h 3842790"/>
              <a:gd name="connsiteX7" fmla="*/ 2473864 w 2782011"/>
              <a:gd name="connsiteY7" fmla="*/ 2903411 h 3842790"/>
              <a:gd name="connsiteX8" fmla="*/ 2473864 w 2782011"/>
              <a:gd name="connsiteY8" fmla="*/ 3820706 h 3842790"/>
              <a:gd name="connsiteX9" fmla="*/ 2457813 w 2782011"/>
              <a:gd name="connsiteY9" fmla="*/ 3842790 h 3842790"/>
              <a:gd name="connsiteX10" fmla="*/ 16051 w 2782011"/>
              <a:gd name="connsiteY10" fmla="*/ 3842790 h 3842790"/>
              <a:gd name="connsiteX11" fmla="*/ 0 w 2782011"/>
              <a:gd name="connsiteY11" fmla="*/ 3820706 h 3842790"/>
              <a:gd name="connsiteX12" fmla="*/ 0 w 2782011"/>
              <a:gd name="connsiteY12" fmla="*/ 3259384 h 3842790"/>
              <a:gd name="connsiteX13" fmla="*/ 0 w 2782011"/>
              <a:gd name="connsiteY13" fmla="*/ 2903411 h 3842790"/>
              <a:gd name="connsiteX14" fmla="*/ 0 w 2782011"/>
              <a:gd name="connsiteY14" fmla="*/ 22084 h 3842790"/>
              <a:gd name="connsiteX15" fmla="*/ 16051 w 2782011"/>
              <a:gd name="connsiteY15" fmla="*/ 0 h 384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82011" h="3842790">
                <a:moveTo>
                  <a:pt x="16051" y="0"/>
                </a:moveTo>
                <a:lnTo>
                  <a:pt x="2457813" y="0"/>
                </a:lnTo>
                <a:cubicBezTo>
                  <a:pt x="2466678" y="0"/>
                  <a:pt x="2473864" y="9887"/>
                  <a:pt x="2473864" y="22084"/>
                </a:cubicBezTo>
                <a:lnTo>
                  <a:pt x="2473864" y="559447"/>
                </a:lnTo>
                <a:lnTo>
                  <a:pt x="2782011" y="990542"/>
                </a:lnTo>
                <a:lnTo>
                  <a:pt x="2473864" y="1421634"/>
                </a:lnTo>
                <a:lnTo>
                  <a:pt x="2473864" y="2903411"/>
                </a:lnTo>
                <a:lnTo>
                  <a:pt x="2473864" y="2903411"/>
                </a:lnTo>
                <a:lnTo>
                  <a:pt x="2473864" y="3820706"/>
                </a:lnTo>
                <a:cubicBezTo>
                  <a:pt x="2473864" y="3832903"/>
                  <a:pt x="2466678" y="3842790"/>
                  <a:pt x="2457813" y="3842790"/>
                </a:cubicBezTo>
                <a:lnTo>
                  <a:pt x="16051" y="3842790"/>
                </a:lnTo>
                <a:cubicBezTo>
                  <a:pt x="7186" y="3842790"/>
                  <a:pt x="0" y="3832903"/>
                  <a:pt x="0" y="3820706"/>
                </a:cubicBezTo>
                <a:lnTo>
                  <a:pt x="0" y="3259384"/>
                </a:lnTo>
                <a:lnTo>
                  <a:pt x="0" y="2903411"/>
                </a:lnTo>
                <a:lnTo>
                  <a:pt x="0" y="22084"/>
                </a:lnTo>
                <a:cubicBezTo>
                  <a:pt x="0" y="9887"/>
                  <a:pt x="7186" y="0"/>
                  <a:pt x="16051" y="0"/>
                </a:cubicBezTo>
                <a:close/>
              </a:path>
            </a:pathLst>
          </a:custGeom>
          <a:solidFill>
            <a:srgbClr val="FBFBFB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OPPOSans L" panose="00020600040101010101" pitchFamily="18" charset="-122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3535222" y="1747732"/>
            <a:ext cx="2782011" cy="3967267"/>
          </a:xfrm>
          <a:custGeom>
            <a:avLst/>
            <a:gdLst>
              <a:gd name="connsiteX0" fmla="*/ 16051 w 2782011"/>
              <a:gd name="connsiteY0" fmla="*/ 0 h 3842790"/>
              <a:gd name="connsiteX1" fmla="*/ 2457813 w 2782011"/>
              <a:gd name="connsiteY1" fmla="*/ 0 h 3842790"/>
              <a:gd name="connsiteX2" fmla="*/ 2473864 w 2782011"/>
              <a:gd name="connsiteY2" fmla="*/ 22084 h 3842790"/>
              <a:gd name="connsiteX3" fmla="*/ 2473864 w 2782011"/>
              <a:gd name="connsiteY3" fmla="*/ 559447 h 3842790"/>
              <a:gd name="connsiteX4" fmla="*/ 2782011 w 2782011"/>
              <a:gd name="connsiteY4" fmla="*/ 990542 h 3842790"/>
              <a:gd name="connsiteX5" fmla="*/ 2473864 w 2782011"/>
              <a:gd name="connsiteY5" fmla="*/ 1421634 h 3842790"/>
              <a:gd name="connsiteX6" fmla="*/ 2473864 w 2782011"/>
              <a:gd name="connsiteY6" fmla="*/ 2903411 h 3842790"/>
              <a:gd name="connsiteX7" fmla="*/ 2473864 w 2782011"/>
              <a:gd name="connsiteY7" fmla="*/ 2903411 h 3842790"/>
              <a:gd name="connsiteX8" fmla="*/ 2473864 w 2782011"/>
              <a:gd name="connsiteY8" fmla="*/ 3820706 h 3842790"/>
              <a:gd name="connsiteX9" fmla="*/ 2457813 w 2782011"/>
              <a:gd name="connsiteY9" fmla="*/ 3842790 h 3842790"/>
              <a:gd name="connsiteX10" fmla="*/ 16051 w 2782011"/>
              <a:gd name="connsiteY10" fmla="*/ 3842790 h 3842790"/>
              <a:gd name="connsiteX11" fmla="*/ 0 w 2782011"/>
              <a:gd name="connsiteY11" fmla="*/ 3820706 h 3842790"/>
              <a:gd name="connsiteX12" fmla="*/ 0 w 2782011"/>
              <a:gd name="connsiteY12" fmla="*/ 3259384 h 3842790"/>
              <a:gd name="connsiteX13" fmla="*/ 0 w 2782011"/>
              <a:gd name="connsiteY13" fmla="*/ 2903411 h 3842790"/>
              <a:gd name="connsiteX14" fmla="*/ 0 w 2782011"/>
              <a:gd name="connsiteY14" fmla="*/ 22084 h 3842790"/>
              <a:gd name="connsiteX15" fmla="*/ 16051 w 2782011"/>
              <a:gd name="connsiteY15" fmla="*/ 0 h 384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82011" h="3842790">
                <a:moveTo>
                  <a:pt x="16051" y="0"/>
                </a:moveTo>
                <a:lnTo>
                  <a:pt x="2457813" y="0"/>
                </a:lnTo>
                <a:cubicBezTo>
                  <a:pt x="2466678" y="0"/>
                  <a:pt x="2473864" y="9887"/>
                  <a:pt x="2473864" y="22084"/>
                </a:cubicBezTo>
                <a:lnTo>
                  <a:pt x="2473864" y="559447"/>
                </a:lnTo>
                <a:lnTo>
                  <a:pt x="2782011" y="990542"/>
                </a:lnTo>
                <a:lnTo>
                  <a:pt x="2473864" y="1421634"/>
                </a:lnTo>
                <a:lnTo>
                  <a:pt x="2473864" y="2903411"/>
                </a:lnTo>
                <a:lnTo>
                  <a:pt x="2473864" y="2903411"/>
                </a:lnTo>
                <a:lnTo>
                  <a:pt x="2473864" y="3820706"/>
                </a:lnTo>
                <a:cubicBezTo>
                  <a:pt x="2473864" y="3832903"/>
                  <a:pt x="2466678" y="3842790"/>
                  <a:pt x="2457813" y="3842790"/>
                </a:cubicBezTo>
                <a:lnTo>
                  <a:pt x="16051" y="3842790"/>
                </a:lnTo>
                <a:cubicBezTo>
                  <a:pt x="7186" y="3842790"/>
                  <a:pt x="0" y="3832903"/>
                  <a:pt x="0" y="3820706"/>
                </a:cubicBezTo>
                <a:lnTo>
                  <a:pt x="0" y="3259384"/>
                </a:lnTo>
                <a:lnTo>
                  <a:pt x="0" y="2903411"/>
                </a:lnTo>
                <a:lnTo>
                  <a:pt x="0" y="22084"/>
                </a:lnTo>
                <a:cubicBezTo>
                  <a:pt x="0" y="9887"/>
                  <a:pt x="7186" y="0"/>
                  <a:pt x="16051" y="0"/>
                </a:cubicBezTo>
                <a:close/>
              </a:path>
            </a:pathLst>
          </a:custGeom>
          <a:solidFill>
            <a:srgbClr val="FBFBFB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OPPOSans L" panose="00020600040101010101" pitchFamily="18" charset="-122"/>
            </a:endParaRPr>
          </a:p>
        </p:txBody>
      </p:sp>
      <p:sp>
        <p:nvSpPr>
          <p:cNvPr id="34" name="任意多边形 33"/>
          <p:cNvSpPr/>
          <p:nvPr/>
        </p:nvSpPr>
        <p:spPr>
          <a:xfrm>
            <a:off x="891367" y="1747732"/>
            <a:ext cx="2782011" cy="3967267"/>
          </a:xfrm>
          <a:custGeom>
            <a:avLst/>
            <a:gdLst>
              <a:gd name="connsiteX0" fmla="*/ 16051 w 2782011"/>
              <a:gd name="connsiteY0" fmla="*/ 0 h 3842790"/>
              <a:gd name="connsiteX1" fmla="*/ 2457813 w 2782011"/>
              <a:gd name="connsiteY1" fmla="*/ 0 h 3842790"/>
              <a:gd name="connsiteX2" fmla="*/ 2473864 w 2782011"/>
              <a:gd name="connsiteY2" fmla="*/ 22084 h 3842790"/>
              <a:gd name="connsiteX3" fmla="*/ 2473864 w 2782011"/>
              <a:gd name="connsiteY3" fmla="*/ 559447 h 3842790"/>
              <a:gd name="connsiteX4" fmla="*/ 2782011 w 2782011"/>
              <a:gd name="connsiteY4" fmla="*/ 990542 h 3842790"/>
              <a:gd name="connsiteX5" fmla="*/ 2473864 w 2782011"/>
              <a:gd name="connsiteY5" fmla="*/ 1421634 h 3842790"/>
              <a:gd name="connsiteX6" fmla="*/ 2473864 w 2782011"/>
              <a:gd name="connsiteY6" fmla="*/ 2903411 h 3842790"/>
              <a:gd name="connsiteX7" fmla="*/ 2473864 w 2782011"/>
              <a:gd name="connsiteY7" fmla="*/ 2903411 h 3842790"/>
              <a:gd name="connsiteX8" fmla="*/ 2473864 w 2782011"/>
              <a:gd name="connsiteY8" fmla="*/ 3820706 h 3842790"/>
              <a:gd name="connsiteX9" fmla="*/ 2457813 w 2782011"/>
              <a:gd name="connsiteY9" fmla="*/ 3842790 h 3842790"/>
              <a:gd name="connsiteX10" fmla="*/ 16051 w 2782011"/>
              <a:gd name="connsiteY10" fmla="*/ 3842790 h 3842790"/>
              <a:gd name="connsiteX11" fmla="*/ 0 w 2782011"/>
              <a:gd name="connsiteY11" fmla="*/ 3820706 h 3842790"/>
              <a:gd name="connsiteX12" fmla="*/ 0 w 2782011"/>
              <a:gd name="connsiteY12" fmla="*/ 3259384 h 3842790"/>
              <a:gd name="connsiteX13" fmla="*/ 0 w 2782011"/>
              <a:gd name="connsiteY13" fmla="*/ 2903411 h 3842790"/>
              <a:gd name="connsiteX14" fmla="*/ 0 w 2782011"/>
              <a:gd name="connsiteY14" fmla="*/ 22084 h 3842790"/>
              <a:gd name="connsiteX15" fmla="*/ 16051 w 2782011"/>
              <a:gd name="connsiteY15" fmla="*/ 0 h 384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82011" h="3842790">
                <a:moveTo>
                  <a:pt x="16051" y="0"/>
                </a:moveTo>
                <a:lnTo>
                  <a:pt x="2457813" y="0"/>
                </a:lnTo>
                <a:cubicBezTo>
                  <a:pt x="2466678" y="0"/>
                  <a:pt x="2473864" y="9887"/>
                  <a:pt x="2473864" y="22084"/>
                </a:cubicBezTo>
                <a:lnTo>
                  <a:pt x="2473864" y="559447"/>
                </a:lnTo>
                <a:lnTo>
                  <a:pt x="2782011" y="990542"/>
                </a:lnTo>
                <a:lnTo>
                  <a:pt x="2473864" y="1421634"/>
                </a:lnTo>
                <a:lnTo>
                  <a:pt x="2473864" y="2903411"/>
                </a:lnTo>
                <a:lnTo>
                  <a:pt x="2473864" y="2903411"/>
                </a:lnTo>
                <a:lnTo>
                  <a:pt x="2473864" y="3820706"/>
                </a:lnTo>
                <a:cubicBezTo>
                  <a:pt x="2473864" y="3832903"/>
                  <a:pt x="2466678" y="3842790"/>
                  <a:pt x="2457813" y="3842790"/>
                </a:cubicBezTo>
                <a:lnTo>
                  <a:pt x="16051" y="3842790"/>
                </a:lnTo>
                <a:cubicBezTo>
                  <a:pt x="7186" y="3842790"/>
                  <a:pt x="0" y="3832903"/>
                  <a:pt x="0" y="3820706"/>
                </a:cubicBezTo>
                <a:lnTo>
                  <a:pt x="0" y="3259384"/>
                </a:lnTo>
                <a:lnTo>
                  <a:pt x="0" y="2903411"/>
                </a:lnTo>
                <a:lnTo>
                  <a:pt x="0" y="22084"/>
                </a:lnTo>
                <a:cubicBezTo>
                  <a:pt x="0" y="9887"/>
                  <a:pt x="7186" y="0"/>
                  <a:pt x="16051" y="0"/>
                </a:cubicBezTo>
                <a:close/>
              </a:path>
            </a:pathLst>
          </a:custGeom>
          <a:solidFill>
            <a:srgbClr val="FBFBFB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OPPOSans L" panose="00020600040101010101" pitchFamily="18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143371" y="2579362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>
                <a:solidFill>
                  <a:schemeClr val="tx2"/>
                </a:solidFill>
                <a:sym typeface="阿里巴巴普惠体 L" panose="00020600040101010101" pitchFamily="18" charset="-122"/>
              </a:rPr>
              <a:t>刘家祥</a:t>
            </a:r>
            <a:endParaRPr lang="zh-CN" altLang="en-US" dirty="0">
              <a:solidFill>
                <a:schemeClr val="tx2"/>
              </a:solidFill>
              <a:sym typeface="阿里巴巴普惠体 L" panose="00020600040101010101" pitchFamily="18" charset="-122"/>
            </a:endParaRPr>
          </a:p>
        </p:txBody>
      </p:sp>
      <p:sp>
        <p:nvSpPr>
          <p:cNvPr id="36" name="文本框 37"/>
          <p:cNvSpPr txBox="1"/>
          <p:nvPr/>
        </p:nvSpPr>
        <p:spPr>
          <a:xfrm>
            <a:off x="3780442" y="2579362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 smtClean="0">
                <a:solidFill>
                  <a:schemeClr val="tx2"/>
                </a:solidFill>
                <a:sym typeface="阿里巴巴普惠体 L" panose="00020600040101010101" pitchFamily="18" charset="-122"/>
              </a:rPr>
              <a:t>王晗祺</a:t>
            </a:r>
            <a:endParaRPr lang="zh-CN" altLang="en-US" dirty="0">
              <a:solidFill>
                <a:schemeClr val="tx2"/>
              </a:solidFill>
              <a:sym typeface="阿里巴巴普惠体 L" panose="00020600040101010101" pitchFamily="18" charset="-122"/>
            </a:endParaRPr>
          </a:p>
        </p:txBody>
      </p:sp>
      <p:sp>
        <p:nvSpPr>
          <p:cNvPr id="37" name="文本框 41"/>
          <p:cNvSpPr txBox="1"/>
          <p:nvPr/>
        </p:nvSpPr>
        <p:spPr>
          <a:xfrm>
            <a:off x="6417513" y="2579362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 smtClean="0">
                <a:solidFill>
                  <a:schemeClr val="tx2"/>
                </a:solidFill>
                <a:sym typeface="阿里巴巴普惠体 L" panose="00020600040101010101" pitchFamily="18" charset="-122"/>
              </a:rPr>
              <a:t>刘泽楷</a:t>
            </a:r>
            <a:endParaRPr lang="zh-CN" altLang="en-US" dirty="0">
              <a:solidFill>
                <a:schemeClr val="tx2"/>
              </a:solidFill>
              <a:sym typeface="阿里巴巴普惠体 L" panose="00020600040101010101" pitchFamily="18" charset="-122"/>
            </a:endParaRPr>
          </a:p>
        </p:txBody>
      </p:sp>
      <p:sp>
        <p:nvSpPr>
          <p:cNvPr id="38" name="文本框 45"/>
          <p:cNvSpPr txBox="1"/>
          <p:nvPr/>
        </p:nvSpPr>
        <p:spPr>
          <a:xfrm>
            <a:off x="9054584" y="2579362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 smtClean="0">
                <a:solidFill>
                  <a:schemeClr val="tx2"/>
                </a:solidFill>
                <a:sym typeface="阿里巴巴普惠体 L" panose="00020600040101010101" pitchFamily="18" charset="-122"/>
              </a:rPr>
              <a:t>李连杰</a:t>
            </a:r>
            <a:endParaRPr lang="zh-CN" altLang="en-US" dirty="0">
              <a:solidFill>
                <a:schemeClr val="tx2"/>
              </a:solidFill>
              <a:sym typeface="阿里巴巴普惠体 L" panose="00020600040101010101" pitchFamily="18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012190" y="2978785"/>
            <a:ext cx="2235200" cy="2455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altLang="zh-CN" sz="1400" dirty="0"/>
              <a:t>· </a:t>
            </a:r>
            <a:r>
              <a:rPr lang="zh-CN" altLang="en-US" sz="1400" dirty="0"/>
              <a:t>发表</a:t>
            </a:r>
            <a:r>
              <a:rPr lang="zh-CN" altLang="en-US" sz="1400" dirty="0">
                <a:solidFill>
                  <a:srgbClr val="00B0F0"/>
                </a:solidFill>
              </a:rPr>
              <a:t>SSCI</a:t>
            </a:r>
            <a:r>
              <a:rPr lang="en-US" altLang="zh-CN" sz="1400" dirty="0">
                <a:solidFill>
                  <a:srgbClr val="00B0F0"/>
                </a:solidFill>
              </a:rPr>
              <a:t> </a:t>
            </a:r>
            <a:r>
              <a:rPr lang="zh-CN" altLang="en-US" sz="1400" i="1" dirty="0"/>
              <a:t>Telematics and Informatics</a:t>
            </a:r>
            <a:r>
              <a:rPr lang="zh-CN" altLang="en-US" sz="1400" dirty="0"/>
              <a:t> </a:t>
            </a:r>
            <a:endParaRPr lang="zh-CN" altLang="en-US" sz="1400" dirty="0"/>
          </a:p>
          <a:p>
            <a:r>
              <a:rPr lang="en-US" altLang="zh-CN" sz="1400" dirty="0"/>
              <a:t>· </a:t>
            </a:r>
            <a:r>
              <a:rPr lang="zh-CN" altLang="en-US" sz="1400" dirty="0"/>
              <a:t>参与</a:t>
            </a:r>
            <a:r>
              <a:rPr lang="zh-CN" altLang="en-US" sz="1400" dirty="0">
                <a:solidFill>
                  <a:srgbClr val="00B0F0"/>
                </a:solidFill>
              </a:rPr>
              <a:t>科研课堂</a:t>
            </a:r>
            <a:r>
              <a:rPr lang="zh-CN" altLang="en-US" sz="1400" dirty="0"/>
              <a:t>《直播大数据的价值挖掘》</a:t>
            </a:r>
            <a:endParaRPr lang="zh-CN" altLang="en-US" sz="1400" dirty="0"/>
          </a:p>
          <a:p>
            <a:r>
              <a:rPr lang="en-US" altLang="zh-CN" sz="1400" dirty="0"/>
              <a:t>· </a:t>
            </a:r>
            <a:r>
              <a:rPr lang="zh-CN" altLang="en-US" sz="1400" dirty="0"/>
              <a:t>在</a:t>
            </a:r>
            <a:r>
              <a:rPr lang="en-US" altLang="zh-CN" sz="1400" dirty="0"/>
              <a:t>奇绩创坛</a:t>
            </a:r>
            <a:r>
              <a:rPr lang="zh-CN" altLang="en-US" sz="1400" dirty="0"/>
              <a:t>公司进行</a:t>
            </a:r>
            <a:r>
              <a:rPr lang="en-US" altLang="zh-CN" sz="1400" dirty="0">
                <a:solidFill>
                  <a:srgbClr val="00B0F0"/>
                </a:solidFill>
              </a:rPr>
              <a:t>数据分析</a:t>
            </a:r>
            <a:r>
              <a:rPr lang="zh-CN" altLang="en-US" sz="1400" dirty="0"/>
              <a:t>的实习</a:t>
            </a:r>
            <a:endParaRPr lang="zh-CN" altLang="en-US" sz="1400" dirty="0"/>
          </a:p>
        </p:txBody>
      </p:sp>
      <p:sp>
        <p:nvSpPr>
          <p:cNvPr id="43" name="Freeform 467"/>
          <p:cNvSpPr>
            <a:spLocks noEditPoints="1"/>
          </p:cNvSpPr>
          <p:nvPr/>
        </p:nvSpPr>
        <p:spPr bwMode="auto">
          <a:xfrm>
            <a:off x="9162008" y="1975703"/>
            <a:ext cx="343942" cy="432700"/>
          </a:xfrm>
          <a:custGeom>
            <a:avLst/>
            <a:gdLst>
              <a:gd name="T0" fmla="*/ 84 w 144"/>
              <a:gd name="T1" fmla="*/ 132 h 176"/>
              <a:gd name="T2" fmla="*/ 36 w 144"/>
              <a:gd name="T3" fmla="*/ 132 h 176"/>
              <a:gd name="T4" fmla="*/ 32 w 144"/>
              <a:gd name="T5" fmla="*/ 136 h 176"/>
              <a:gd name="T6" fmla="*/ 36 w 144"/>
              <a:gd name="T7" fmla="*/ 140 h 176"/>
              <a:gd name="T8" fmla="*/ 84 w 144"/>
              <a:gd name="T9" fmla="*/ 140 h 176"/>
              <a:gd name="T10" fmla="*/ 88 w 144"/>
              <a:gd name="T11" fmla="*/ 136 h 176"/>
              <a:gd name="T12" fmla="*/ 84 w 144"/>
              <a:gd name="T13" fmla="*/ 132 h 176"/>
              <a:gd name="T14" fmla="*/ 36 w 144"/>
              <a:gd name="T15" fmla="*/ 44 h 176"/>
              <a:gd name="T16" fmla="*/ 56 w 144"/>
              <a:gd name="T17" fmla="*/ 44 h 176"/>
              <a:gd name="T18" fmla="*/ 60 w 144"/>
              <a:gd name="T19" fmla="*/ 40 h 176"/>
              <a:gd name="T20" fmla="*/ 56 w 144"/>
              <a:gd name="T21" fmla="*/ 36 h 176"/>
              <a:gd name="T22" fmla="*/ 36 w 144"/>
              <a:gd name="T23" fmla="*/ 36 h 176"/>
              <a:gd name="T24" fmla="*/ 32 w 144"/>
              <a:gd name="T25" fmla="*/ 40 h 176"/>
              <a:gd name="T26" fmla="*/ 36 w 144"/>
              <a:gd name="T27" fmla="*/ 44 h 176"/>
              <a:gd name="T28" fmla="*/ 108 w 144"/>
              <a:gd name="T29" fmla="*/ 100 h 176"/>
              <a:gd name="T30" fmla="*/ 36 w 144"/>
              <a:gd name="T31" fmla="*/ 100 h 176"/>
              <a:gd name="T32" fmla="*/ 32 w 144"/>
              <a:gd name="T33" fmla="*/ 104 h 176"/>
              <a:gd name="T34" fmla="*/ 36 w 144"/>
              <a:gd name="T35" fmla="*/ 108 h 176"/>
              <a:gd name="T36" fmla="*/ 108 w 144"/>
              <a:gd name="T37" fmla="*/ 108 h 176"/>
              <a:gd name="T38" fmla="*/ 112 w 144"/>
              <a:gd name="T39" fmla="*/ 104 h 176"/>
              <a:gd name="T40" fmla="*/ 108 w 144"/>
              <a:gd name="T41" fmla="*/ 100 h 176"/>
              <a:gd name="T42" fmla="*/ 32 w 144"/>
              <a:gd name="T43" fmla="*/ 72 h 176"/>
              <a:gd name="T44" fmla="*/ 36 w 144"/>
              <a:gd name="T45" fmla="*/ 76 h 176"/>
              <a:gd name="T46" fmla="*/ 108 w 144"/>
              <a:gd name="T47" fmla="*/ 76 h 176"/>
              <a:gd name="T48" fmla="*/ 112 w 144"/>
              <a:gd name="T49" fmla="*/ 72 h 176"/>
              <a:gd name="T50" fmla="*/ 108 w 144"/>
              <a:gd name="T51" fmla="*/ 68 h 176"/>
              <a:gd name="T52" fmla="*/ 36 w 144"/>
              <a:gd name="T53" fmla="*/ 68 h 176"/>
              <a:gd name="T54" fmla="*/ 32 w 144"/>
              <a:gd name="T55" fmla="*/ 72 h 176"/>
              <a:gd name="T56" fmla="*/ 104 w 144"/>
              <a:gd name="T57" fmla="*/ 0 h 176"/>
              <a:gd name="T58" fmla="*/ 16 w 144"/>
              <a:gd name="T59" fmla="*/ 0 h 176"/>
              <a:gd name="T60" fmla="*/ 0 w 144"/>
              <a:gd name="T61" fmla="*/ 16 h 176"/>
              <a:gd name="T62" fmla="*/ 0 w 144"/>
              <a:gd name="T63" fmla="*/ 160 h 176"/>
              <a:gd name="T64" fmla="*/ 16 w 144"/>
              <a:gd name="T65" fmla="*/ 176 h 176"/>
              <a:gd name="T66" fmla="*/ 128 w 144"/>
              <a:gd name="T67" fmla="*/ 176 h 176"/>
              <a:gd name="T68" fmla="*/ 144 w 144"/>
              <a:gd name="T69" fmla="*/ 160 h 176"/>
              <a:gd name="T70" fmla="*/ 144 w 144"/>
              <a:gd name="T71" fmla="*/ 44 h 176"/>
              <a:gd name="T72" fmla="*/ 104 w 144"/>
              <a:gd name="T73" fmla="*/ 0 h 176"/>
              <a:gd name="T74" fmla="*/ 136 w 144"/>
              <a:gd name="T75" fmla="*/ 160 h 176"/>
              <a:gd name="T76" fmla="*/ 128 w 144"/>
              <a:gd name="T77" fmla="*/ 168 h 176"/>
              <a:gd name="T78" fmla="*/ 16 w 144"/>
              <a:gd name="T79" fmla="*/ 168 h 176"/>
              <a:gd name="T80" fmla="*/ 8 w 144"/>
              <a:gd name="T81" fmla="*/ 160 h 176"/>
              <a:gd name="T82" fmla="*/ 8 w 144"/>
              <a:gd name="T83" fmla="*/ 16 h 176"/>
              <a:gd name="T84" fmla="*/ 16 w 144"/>
              <a:gd name="T85" fmla="*/ 8 h 176"/>
              <a:gd name="T86" fmla="*/ 88 w 144"/>
              <a:gd name="T87" fmla="*/ 8 h 176"/>
              <a:gd name="T88" fmla="*/ 88 w 144"/>
              <a:gd name="T89" fmla="*/ 48 h 176"/>
              <a:gd name="T90" fmla="*/ 96 w 144"/>
              <a:gd name="T91" fmla="*/ 56 h 176"/>
              <a:gd name="T92" fmla="*/ 136 w 144"/>
              <a:gd name="T93" fmla="*/ 56 h 176"/>
              <a:gd name="T94" fmla="*/ 136 w 144"/>
              <a:gd name="T95" fmla="*/ 160 h 176"/>
              <a:gd name="T96" fmla="*/ 96 w 144"/>
              <a:gd name="T97" fmla="*/ 48 h 176"/>
              <a:gd name="T98" fmla="*/ 96 w 144"/>
              <a:gd name="T99" fmla="*/ 8 h 176"/>
              <a:gd name="T100" fmla="*/ 100 w 144"/>
              <a:gd name="T101" fmla="*/ 8 h 176"/>
              <a:gd name="T102" fmla="*/ 136 w 144"/>
              <a:gd name="T103" fmla="*/ 48 h 176"/>
              <a:gd name="T104" fmla="*/ 96 w 144"/>
              <a:gd name="T105" fmla="*/ 4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44" h="176">
                <a:moveTo>
                  <a:pt x="84" y="132"/>
                </a:moveTo>
                <a:cubicBezTo>
                  <a:pt x="36" y="132"/>
                  <a:pt x="36" y="132"/>
                  <a:pt x="36" y="132"/>
                </a:cubicBezTo>
                <a:cubicBezTo>
                  <a:pt x="34" y="132"/>
                  <a:pt x="32" y="134"/>
                  <a:pt x="32" y="136"/>
                </a:cubicBezTo>
                <a:cubicBezTo>
                  <a:pt x="32" y="138"/>
                  <a:pt x="34" y="140"/>
                  <a:pt x="36" y="140"/>
                </a:cubicBezTo>
                <a:cubicBezTo>
                  <a:pt x="84" y="140"/>
                  <a:pt x="84" y="140"/>
                  <a:pt x="84" y="140"/>
                </a:cubicBezTo>
                <a:cubicBezTo>
                  <a:pt x="86" y="140"/>
                  <a:pt x="88" y="138"/>
                  <a:pt x="88" y="136"/>
                </a:cubicBezTo>
                <a:cubicBezTo>
                  <a:pt x="88" y="134"/>
                  <a:pt x="86" y="132"/>
                  <a:pt x="84" y="132"/>
                </a:cubicBezTo>
                <a:close/>
                <a:moveTo>
                  <a:pt x="36" y="44"/>
                </a:moveTo>
                <a:cubicBezTo>
                  <a:pt x="56" y="44"/>
                  <a:pt x="56" y="44"/>
                  <a:pt x="56" y="44"/>
                </a:cubicBezTo>
                <a:cubicBezTo>
                  <a:pt x="58" y="44"/>
                  <a:pt x="60" y="42"/>
                  <a:pt x="60" y="40"/>
                </a:cubicBezTo>
                <a:cubicBezTo>
                  <a:pt x="60" y="38"/>
                  <a:pt x="58" y="36"/>
                  <a:pt x="56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4" y="36"/>
                  <a:pt x="32" y="38"/>
                  <a:pt x="32" y="40"/>
                </a:cubicBezTo>
                <a:cubicBezTo>
                  <a:pt x="32" y="42"/>
                  <a:pt x="34" y="44"/>
                  <a:pt x="36" y="44"/>
                </a:cubicBezTo>
                <a:close/>
                <a:moveTo>
                  <a:pt x="108" y="100"/>
                </a:moveTo>
                <a:cubicBezTo>
                  <a:pt x="36" y="100"/>
                  <a:pt x="36" y="100"/>
                  <a:pt x="36" y="100"/>
                </a:cubicBezTo>
                <a:cubicBezTo>
                  <a:pt x="34" y="100"/>
                  <a:pt x="32" y="102"/>
                  <a:pt x="32" y="104"/>
                </a:cubicBezTo>
                <a:cubicBezTo>
                  <a:pt x="32" y="106"/>
                  <a:pt x="34" y="108"/>
                  <a:pt x="36" y="108"/>
                </a:cubicBezTo>
                <a:cubicBezTo>
                  <a:pt x="108" y="108"/>
                  <a:pt x="108" y="108"/>
                  <a:pt x="108" y="108"/>
                </a:cubicBezTo>
                <a:cubicBezTo>
                  <a:pt x="110" y="108"/>
                  <a:pt x="112" y="106"/>
                  <a:pt x="112" y="104"/>
                </a:cubicBezTo>
                <a:cubicBezTo>
                  <a:pt x="112" y="102"/>
                  <a:pt x="110" y="100"/>
                  <a:pt x="108" y="100"/>
                </a:cubicBezTo>
                <a:close/>
                <a:moveTo>
                  <a:pt x="32" y="72"/>
                </a:moveTo>
                <a:cubicBezTo>
                  <a:pt x="32" y="74"/>
                  <a:pt x="34" y="76"/>
                  <a:pt x="36" y="76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10" y="76"/>
                  <a:pt x="112" y="74"/>
                  <a:pt x="112" y="72"/>
                </a:cubicBezTo>
                <a:cubicBezTo>
                  <a:pt x="112" y="70"/>
                  <a:pt x="110" y="68"/>
                  <a:pt x="108" y="68"/>
                </a:cubicBezTo>
                <a:cubicBezTo>
                  <a:pt x="36" y="68"/>
                  <a:pt x="36" y="68"/>
                  <a:pt x="36" y="68"/>
                </a:cubicBezTo>
                <a:cubicBezTo>
                  <a:pt x="34" y="68"/>
                  <a:pt x="32" y="70"/>
                  <a:pt x="32" y="72"/>
                </a:cubicBezTo>
                <a:close/>
                <a:moveTo>
                  <a:pt x="104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28" y="176"/>
                  <a:pt x="128" y="176"/>
                  <a:pt x="128" y="176"/>
                </a:cubicBezTo>
                <a:cubicBezTo>
                  <a:pt x="137" y="176"/>
                  <a:pt x="144" y="169"/>
                  <a:pt x="144" y="160"/>
                </a:cubicBezTo>
                <a:cubicBezTo>
                  <a:pt x="144" y="44"/>
                  <a:pt x="144" y="44"/>
                  <a:pt x="144" y="44"/>
                </a:cubicBezTo>
                <a:lnTo>
                  <a:pt x="104" y="0"/>
                </a:lnTo>
                <a:close/>
                <a:moveTo>
                  <a:pt x="136" y="160"/>
                </a:moveTo>
                <a:cubicBezTo>
                  <a:pt x="136" y="164"/>
                  <a:pt x="132" y="168"/>
                  <a:pt x="128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88" y="48"/>
                  <a:pt x="88" y="48"/>
                  <a:pt x="88" y="48"/>
                </a:cubicBezTo>
                <a:cubicBezTo>
                  <a:pt x="88" y="52"/>
                  <a:pt x="92" y="56"/>
                  <a:pt x="96" y="56"/>
                </a:cubicBezTo>
                <a:cubicBezTo>
                  <a:pt x="136" y="56"/>
                  <a:pt x="136" y="56"/>
                  <a:pt x="136" y="56"/>
                </a:cubicBezTo>
                <a:lnTo>
                  <a:pt x="136" y="160"/>
                </a:lnTo>
                <a:close/>
                <a:moveTo>
                  <a:pt x="96" y="48"/>
                </a:moveTo>
                <a:cubicBezTo>
                  <a:pt x="96" y="8"/>
                  <a:pt x="96" y="8"/>
                  <a:pt x="96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36" y="48"/>
                  <a:pt x="136" y="48"/>
                  <a:pt x="136" y="48"/>
                </a:cubicBezTo>
                <a:lnTo>
                  <a:pt x="96" y="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4" name="Freeform 472"/>
          <p:cNvSpPr>
            <a:spLocks noEditPoints="1"/>
          </p:cNvSpPr>
          <p:nvPr/>
        </p:nvSpPr>
        <p:spPr bwMode="auto">
          <a:xfrm>
            <a:off x="3924737" y="1982079"/>
            <a:ext cx="355035" cy="421603"/>
          </a:xfrm>
          <a:custGeom>
            <a:avLst/>
            <a:gdLst>
              <a:gd name="T0" fmla="*/ 72 w 144"/>
              <a:gd name="T1" fmla="*/ 72 h 176"/>
              <a:gd name="T2" fmla="*/ 72 w 144"/>
              <a:gd name="T3" fmla="*/ 64 h 176"/>
              <a:gd name="T4" fmla="*/ 20 w 144"/>
              <a:gd name="T5" fmla="*/ 68 h 176"/>
              <a:gd name="T6" fmla="*/ 136 w 144"/>
              <a:gd name="T7" fmla="*/ 16 h 176"/>
              <a:gd name="T8" fmla="*/ 116 w 144"/>
              <a:gd name="T9" fmla="*/ 4 h 176"/>
              <a:gd name="T10" fmla="*/ 108 w 144"/>
              <a:gd name="T11" fmla="*/ 4 h 176"/>
              <a:gd name="T12" fmla="*/ 100 w 144"/>
              <a:gd name="T13" fmla="*/ 16 h 176"/>
              <a:gd name="T14" fmla="*/ 96 w 144"/>
              <a:gd name="T15" fmla="*/ 0 h 176"/>
              <a:gd name="T16" fmla="*/ 92 w 144"/>
              <a:gd name="T17" fmla="*/ 16 h 176"/>
              <a:gd name="T18" fmla="*/ 84 w 144"/>
              <a:gd name="T19" fmla="*/ 4 h 176"/>
              <a:gd name="T20" fmla="*/ 76 w 144"/>
              <a:gd name="T21" fmla="*/ 4 h 176"/>
              <a:gd name="T22" fmla="*/ 68 w 144"/>
              <a:gd name="T23" fmla="*/ 16 h 176"/>
              <a:gd name="T24" fmla="*/ 64 w 144"/>
              <a:gd name="T25" fmla="*/ 0 h 176"/>
              <a:gd name="T26" fmla="*/ 60 w 144"/>
              <a:gd name="T27" fmla="*/ 16 h 176"/>
              <a:gd name="T28" fmla="*/ 52 w 144"/>
              <a:gd name="T29" fmla="*/ 4 h 176"/>
              <a:gd name="T30" fmla="*/ 44 w 144"/>
              <a:gd name="T31" fmla="*/ 4 h 176"/>
              <a:gd name="T32" fmla="*/ 36 w 144"/>
              <a:gd name="T33" fmla="*/ 16 h 176"/>
              <a:gd name="T34" fmla="*/ 32 w 144"/>
              <a:gd name="T35" fmla="*/ 0 h 176"/>
              <a:gd name="T36" fmla="*/ 28 w 144"/>
              <a:gd name="T37" fmla="*/ 16 h 176"/>
              <a:gd name="T38" fmla="*/ 0 w 144"/>
              <a:gd name="T39" fmla="*/ 24 h 176"/>
              <a:gd name="T40" fmla="*/ 8 w 144"/>
              <a:gd name="T41" fmla="*/ 176 h 176"/>
              <a:gd name="T42" fmla="*/ 144 w 144"/>
              <a:gd name="T43" fmla="*/ 168 h 176"/>
              <a:gd name="T44" fmla="*/ 136 w 144"/>
              <a:gd name="T45" fmla="*/ 16 h 176"/>
              <a:gd name="T46" fmla="*/ 8 w 144"/>
              <a:gd name="T47" fmla="*/ 144 h 176"/>
              <a:gd name="T48" fmla="*/ 8 w 144"/>
              <a:gd name="T49" fmla="*/ 168 h 176"/>
              <a:gd name="T50" fmla="*/ 44 w 144"/>
              <a:gd name="T51" fmla="*/ 168 h 176"/>
              <a:gd name="T52" fmla="*/ 8 w 144"/>
              <a:gd name="T53" fmla="*/ 24 h 176"/>
              <a:gd name="T54" fmla="*/ 28 w 144"/>
              <a:gd name="T55" fmla="*/ 36 h 176"/>
              <a:gd name="T56" fmla="*/ 36 w 144"/>
              <a:gd name="T57" fmla="*/ 36 h 176"/>
              <a:gd name="T58" fmla="*/ 44 w 144"/>
              <a:gd name="T59" fmla="*/ 24 h 176"/>
              <a:gd name="T60" fmla="*/ 48 w 144"/>
              <a:gd name="T61" fmla="*/ 40 h 176"/>
              <a:gd name="T62" fmla="*/ 52 w 144"/>
              <a:gd name="T63" fmla="*/ 24 h 176"/>
              <a:gd name="T64" fmla="*/ 60 w 144"/>
              <a:gd name="T65" fmla="*/ 36 h 176"/>
              <a:gd name="T66" fmla="*/ 68 w 144"/>
              <a:gd name="T67" fmla="*/ 36 h 176"/>
              <a:gd name="T68" fmla="*/ 76 w 144"/>
              <a:gd name="T69" fmla="*/ 24 h 176"/>
              <a:gd name="T70" fmla="*/ 80 w 144"/>
              <a:gd name="T71" fmla="*/ 40 h 176"/>
              <a:gd name="T72" fmla="*/ 84 w 144"/>
              <a:gd name="T73" fmla="*/ 24 h 176"/>
              <a:gd name="T74" fmla="*/ 92 w 144"/>
              <a:gd name="T75" fmla="*/ 36 h 176"/>
              <a:gd name="T76" fmla="*/ 100 w 144"/>
              <a:gd name="T77" fmla="*/ 36 h 176"/>
              <a:gd name="T78" fmla="*/ 108 w 144"/>
              <a:gd name="T79" fmla="*/ 24 h 176"/>
              <a:gd name="T80" fmla="*/ 112 w 144"/>
              <a:gd name="T81" fmla="*/ 40 h 176"/>
              <a:gd name="T82" fmla="*/ 116 w 144"/>
              <a:gd name="T83" fmla="*/ 24 h 176"/>
              <a:gd name="T84" fmla="*/ 136 w 144"/>
              <a:gd name="T85" fmla="*/ 168 h 176"/>
              <a:gd name="T86" fmla="*/ 24 w 144"/>
              <a:gd name="T87" fmla="*/ 96 h 176"/>
              <a:gd name="T88" fmla="*/ 124 w 144"/>
              <a:gd name="T89" fmla="*/ 92 h 176"/>
              <a:gd name="T90" fmla="*/ 24 w 144"/>
              <a:gd name="T91" fmla="*/ 88 h 176"/>
              <a:gd name="T92" fmla="*/ 96 w 144"/>
              <a:gd name="T93" fmla="*/ 112 h 176"/>
              <a:gd name="T94" fmla="*/ 20 w 144"/>
              <a:gd name="T95" fmla="*/ 116 h 176"/>
              <a:gd name="T96" fmla="*/ 96 w 144"/>
              <a:gd name="T97" fmla="*/ 120 h 176"/>
              <a:gd name="T98" fmla="*/ 96 w 144"/>
              <a:gd name="T99" fmla="*/ 11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4" h="176">
                <a:moveTo>
                  <a:pt x="24" y="72"/>
                </a:moveTo>
                <a:cubicBezTo>
                  <a:pt x="72" y="72"/>
                  <a:pt x="72" y="72"/>
                  <a:pt x="72" y="72"/>
                </a:cubicBezTo>
                <a:cubicBezTo>
                  <a:pt x="74" y="72"/>
                  <a:pt x="76" y="70"/>
                  <a:pt x="76" y="68"/>
                </a:cubicBezTo>
                <a:cubicBezTo>
                  <a:pt x="76" y="66"/>
                  <a:pt x="74" y="64"/>
                  <a:pt x="72" y="64"/>
                </a:cubicBezTo>
                <a:cubicBezTo>
                  <a:pt x="24" y="64"/>
                  <a:pt x="24" y="64"/>
                  <a:pt x="24" y="64"/>
                </a:cubicBezTo>
                <a:cubicBezTo>
                  <a:pt x="22" y="64"/>
                  <a:pt x="20" y="66"/>
                  <a:pt x="20" y="68"/>
                </a:cubicBezTo>
                <a:cubicBezTo>
                  <a:pt x="20" y="70"/>
                  <a:pt x="22" y="72"/>
                  <a:pt x="24" y="72"/>
                </a:cubicBezTo>
                <a:close/>
                <a:moveTo>
                  <a:pt x="136" y="16"/>
                </a:moveTo>
                <a:cubicBezTo>
                  <a:pt x="116" y="16"/>
                  <a:pt x="116" y="16"/>
                  <a:pt x="116" y="16"/>
                </a:cubicBezTo>
                <a:cubicBezTo>
                  <a:pt x="116" y="4"/>
                  <a:pt x="116" y="4"/>
                  <a:pt x="116" y="4"/>
                </a:cubicBezTo>
                <a:cubicBezTo>
                  <a:pt x="116" y="2"/>
                  <a:pt x="114" y="0"/>
                  <a:pt x="112" y="0"/>
                </a:cubicBezTo>
                <a:cubicBezTo>
                  <a:pt x="110" y="0"/>
                  <a:pt x="108" y="2"/>
                  <a:pt x="108" y="4"/>
                </a:cubicBezTo>
                <a:cubicBezTo>
                  <a:pt x="108" y="16"/>
                  <a:pt x="108" y="16"/>
                  <a:pt x="108" y="16"/>
                </a:cubicBezTo>
                <a:cubicBezTo>
                  <a:pt x="100" y="16"/>
                  <a:pt x="100" y="16"/>
                  <a:pt x="100" y="16"/>
                </a:cubicBezTo>
                <a:cubicBezTo>
                  <a:pt x="100" y="4"/>
                  <a:pt x="100" y="4"/>
                  <a:pt x="100" y="4"/>
                </a:cubicBezTo>
                <a:cubicBezTo>
                  <a:pt x="100" y="2"/>
                  <a:pt x="98" y="0"/>
                  <a:pt x="96" y="0"/>
                </a:cubicBezTo>
                <a:cubicBezTo>
                  <a:pt x="94" y="0"/>
                  <a:pt x="92" y="2"/>
                  <a:pt x="92" y="4"/>
                </a:cubicBezTo>
                <a:cubicBezTo>
                  <a:pt x="92" y="16"/>
                  <a:pt x="92" y="16"/>
                  <a:pt x="92" y="16"/>
                </a:cubicBezTo>
                <a:cubicBezTo>
                  <a:pt x="84" y="16"/>
                  <a:pt x="84" y="16"/>
                  <a:pt x="84" y="16"/>
                </a:cubicBezTo>
                <a:cubicBezTo>
                  <a:pt x="84" y="4"/>
                  <a:pt x="84" y="4"/>
                  <a:pt x="84" y="4"/>
                </a:cubicBezTo>
                <a:cubicBezTo>
                  <a:pt x="84" y="2"/>
                  <a:pt x="82" y="0"/>
                  <a:pt x="80" y="0"/>
                </a:cubicBezTo>
                <a:cubicBezTo>
                  <a:pt x="78" y="0"/>
                  <a:pt x="76" y="2"/>
                  <a:pt x="76" y="4"/>
                </a:cubicBezTo>
                <a:cubicBezTo>
                  <a:pt x="76" y="16"/>
                  <a:pt x="76" y="16"/>
                  <a:pt x="76" y="16"/>
                </a:cubicBezTo>
                <a:cubicBezTo>
                  <a:pt x="68" y="16"/>
                  <a:pt x="68" y="16"/>
                  <a:pt x="68" y="16"/>
                </a:cubicBezTo>
                <a:cubicBezTo>
                  <a:pt x="68" y="4"/>
                  <a:pt x="68" y="4"/>
                  <a:pt x="68" y="4"/>
                </a:cubicBezTo>
                <a:cubicBezTo>
                  <a:pt x="68" y="2"/>
                  <a:pt x="66" y="0"/>
                  <a:pt x="64" y="0"/>
                </a:cubicBezTo>
                <a:cubicBezTo>
                  <a:pt x="62" y="0"/>
                  <a:pt x="60" y="2"/>
                  <a:pt x="60" y="4"/>
                </a:cubicBezTo>
                <a:cubicBezTo>
                  <a:pt x="60" y="16"/>
                  <a:pt x="60" y="16"/>
                  <a:pt x="60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4"/>
                  <a:pt x="52" y="4"/>
                  <a:pt x="52" y="4"/>
                </a:cubicBezTo>
                <a:cubicBezTo>
                  <a:pt x="52" y="2"/>
                  <a:pt x="50" y="0"/>
                  <a:pt x="48" y="0"/>
                </a:cubicBezTo>
                <a:cubicBezTo>
                  <a:pt x="46" y="0"/>
                  <a:pt x="44" y="2"/>
                  <a:pt x="44" y="4"/>
                </a:cubicBezTo>
                <a:cubicBezTo>
                  <a:pt x="44" y="16"/>
                  <a:pt x="44" y="16"/>
                  <a:pt x="44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"/>
                  <a:pt x="34" y="0"/>
                  <a:pt x="32" y="0"/>
                </a:cubicBezTo>
                <a:cubicBezTo>
                  <a:pt x="30" y="0"/>
                  <a:pt x="28" y="2"/>
                  <a:pt x="28" y="4"/>
                </a:cubicBezTo>
                <a:cubicBezTo>
                  <a:pt x="28" y="16"/>
                  <a:pt x="28" y="16"/>
                  <a:pt x="2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20"/>
                  <a:pt x="0" y="24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172"/>
                  <a:pt x="4" y="176"/>
                  <a:pt x="8" y="176"/>
                </a:cubicBezTo>
                <a:cubicBezTo>
                  <a:pt x="136" y="176"/>
                  <a:pt x="136" y="176"/>
                  <a:pt x="136" y="176"/>
                </a:cubicBezTo>
                <a:cubicBezTo>
                  <a:pt x="140" y="176"/>
                  <a:pt x="144" y="172"/>
                  <a:pt x="144" y="168"/>
                </a:cubicBezTo>
                <a:cubicBezTo>
                  <a:pt x="144" y="24"/>
                  <a:pt x="144" y="24"/>
                  <a:pt x="144" y="24"/>
                </a:cubicBezTo>
                <a:cubicBezTo>
                  <a:pt x="144" y="20"/>
                  <a:pt x="140" y="16"/>
                  <a:pt x="136" y="16"/>
                </a:cubicBezTo>
                <a:close/>
                <a:moveTo>
                  <a:pt x="8" y="168"/>
                </a:moveTo>
                <a:cubicBezTo>
                  <a:pt x="8" y="144"/>
                  <a:pt x="8" y="144"/>
                  <a:pt x="8" y="144"/>
                </a:cubicBezTo>
                <a:cubicBezTo>
                  <a:pt x="32" y="168"/>
                  <a:pt x="32" y="168"/>
                  <a:pt x="32" y="168"/>
                </a:cubicBezTo>
                <a:lnTo>
                  <a:pt x="8" y="168"/>
                </a:lnTo>
                <a:close/>
                <a:moveTo>
                  <a:pt x="136" y="168"/>
                </a:moveTo>
                <a:cubicBezTo>
                  <a:pt x="44" y="168"/>
                  <a:pt x="44" y="168"/>
                  <a:pt x="44" y="168"/>
                </a:cubicBezTo>
                <a:cubicBezTo>
                  <a:pt x="8" y="132"/>
                  <a:pt x="8" y="132"/>
                  <a:pt x="8" y="132"/>
                </a:cubicBezTo>
                <a:cubicBezTo>
                  <a:pt x="8" y="24"/>
                  <a:pt x="8" y="24"/>
                  <a:pt x="8" y="24"/>
                </a:cubicBezTo>
                <a:cubicBezTo>
                  <a:pt x="28" y="24"/>
                  <a:pt x="28" y="24"/>
                  <a:pt x="28" y="24"/>
                </a:cubicBezTo>
                <a:cubicBezTo>
                  <a:pt x="28" y="36"/>
                  <a:pt x="28" y="36"/>
                  <a:pt x="28" y="36"/>
                </a:cubicBezTo>
                <a:cubicBezTo>
                  <a:pt x="28" y="38"/>
                  <a:pt x="30" y="40"/>
                  <a:pt x="32" y="40"/>
                </a:cubicBezTo>
                <a:cubicBezTo>
                  <a:pt x="34" y="40"/>
                  <a:pt x="36" y="38"/>
                  <a:pt x="36" y="36"/>
                </a:cubicBezTo>
                <a:cubicBezTo>
                  <a:pt x="36" y="24"/>
                  <a:pt x="36" y="24"/>
                  <a:pt x="36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4" y="36"/>
                  <a:pt x="44" y="36"/>
                  <a:pt x="44" y="36"/>
                </a:cubicBezTo>
                <a:cubicBezTo>
                  <a:pt x="44" y="38"/>
                  <a:pt x="46" y="40"/>
                  <a:pt x="48" y="40"/>
                </a:cubicBezTo>
                <a:cubicBezTo>
                  <a:pt x="50" y="40"/>
                  <a:pt x="52" y="38"/>
                  <a:pt x="52" y="36"/>
                </a:cubicBezTo>
                <a:cubicBezTo>
                  <a:pt x="52" y="24"/>
                  <a:pt x="52" y="24"/>
                  <a:pt x="52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38"/>
                  <a:pt x="62" y="40"/>
                  <a:pt x="64" y="40"/>
                </a:cubicBezTo>
                <a:cubicBezTo>
                  <a:pt x="66" y="40"/>
                  <a:pt x="68" y="38"/>
                  <a:pt x="68" y="36"/>
                </a:cubicBezTo>
                <a:cubicBezTo>
                  <a:pt x="68" y="24"/>
                  <a:pt x="68" y="24"/>
                  <a:pt x="68" y="24"/>
                </a:cubicBezTo>
                <a:cubicBezTo>
                  <a:pt x="76" y="24"/>
                  <a:pt x="76" y="24"/>
                  <a:pt x="76" y="24"/>
                </a:cubicBezTo>
                <a:cubicBezTo>
                  <a:pt x="76" y="36"/>
                  <a:pt x="76" y="36"/>
                  <a:pt x="76" y="36"/>
                </a:cubicBezTo>
                <a:cubicBezTo>
                  <a:pt x="76" y="38"/>
                  <a:pt x="78" y="40"/>
                  <a:pt x="80" y="40"/>
                </a:cubicBezTo>
                <a:cubicBezTo>
                  <a:pt x="82" y="40"/>
                  <a:pt x="84" y="38"/>
                  <a:pt x="84" y="36"/>
                </a:cubicBezTo>
                <a:cubicBezTo>
                  <a:pt x="84" y="24"/>
                  <a:pt x="84" y="24"/>
                  <a:pt x="84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92" y="36"/>
                  <a:pt x="92" y="36"/>
                  <a:pt x="92" y="36"/>
                </a:cubicBezTo>
                <a:cubicBezTo>
                  <a:pt x="92" y="38"/>
                  <a:pt x="94" y="40"/>
                  <a:pt x="96" y="40"/>
                </a:cubicBezTo>
                <a:cubicBezTo>
                  <a:pt x="98" y="40"/>
                  <a:pt x="100" y="38"/>
                  <a:pt x="100" y="36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8" y="36"/>
                  <a:pt x="108" y="36"/>
                  <a:pt x="108" y="36"/>
                </a:cubicBezTo>
                <a:cubicBezTo>
                  <a:pt x="108" y="38"/>
                  <a:pt x="110" y="40"/>
                  <a:pt x="112" y="40"/>
                </a:cubicBezTo>
                <a:cubicBezTo>
                  <a:pt x="114" y="40"/>
                  <a:pt x="116" y="38"/>
                  <a:pt x="116" y="36"/>
                </a:cubicBezTo>
                <a:cubicBezTo>
                  <a:pt x="116" y="24"/>
                  <a:pt x="116" y="24"/>
                  <a:pt x="116" y="24"/>
                </a:cubicBezTo>
                <a:cubicBezTo>
                  <a:pt x="136" y="24"/>
                  <a:pt x="136" y="24"/>
                  <a:pt x="136" y="24"/>
                </a:cubicBezTo>
                <a:lnTo>
                  <a:pt x="136" y="168"/>
                </a:lnTo>
                <a:close/>
                <a:moveTo>
                  <a:pt x="20" y="92"/>
                </a:moveTo>
                <a:cubicBezTo>
                  <a:pt x="20" y="94"/>
                  <a:pt x="22" y="96"/>
                  <a:pt x="24" y="96"/>
                </a:cubicBezTo>
                <a:cubicBezTo>
                  <a:pt x="120" y="96"/>
                  <a:pt x="120" y="96"/>
                  <a:pt x="120" y="96"/>
                </a:cubicBezTo>
                <a:cubicBezTo>
                  <a:pt x="122" y="96"/>
                  <a:pt x="124" y="94"/>
                  <a:pt x="124" y="92"/>
                </a:cubicBezTo>
                <a:cubicBezTo>
                  <a:pt x="124" y="90"/>
                  <a:pt x="122" y="88"/>
                  <a:pt x="120" y="88"/>
                </a:cubicBezTo>
                <a:cubicBezTo>
                  <a:pt x="24" y="88"/>
                  <a:pt x="24" y="88"/>
                  <a:pt x="24" y="88"/>
                </a:cubicBezTo>
                <a:cubicBezTo>
                  <a:pt x="22" y="88"/>
                  <a:pt x="20" y="90"/>
                  <a:pt x="20" y="92"/>
                </a:cubicBezTo>
                <a:close/>
                <a:moveTo>
                  <a:pt x="96" y="112"/>
                </a:moveTo>
                <a:cubicBezTo>
                  <a:pt x="24" y="112"/>
                  <a:pt x="24" y="112"/>
                  <a:pt x="24" y="112"/>
                </a:cubicBezTo>
                <a:cubicBezTo>
                  <a:pt x="22" y="112"/>
                  <a:pt x="20" y="114"/>
                  <a:pt x="20" y="116"/>
                </a:cubicBezTo>
                <a:cubicBezTo>
                  <a:pt x="20" y="118"/>
                  <a:pt x="22" y="120"/>
                  <a:pt x="24" y="120"/>
                </a:cubicBezTo>
                <a:cubicBezTo>
                  <a:pt x="96" y="120"/>
                  <a:pt x="96" y="120"/>
                  <a:pt x="96" y="120"/>
                </a:cubicBezTo>
                <a:cubicBezTo>
                  <a:pt x="98" y="120"/>
                  <a:pt x="100" y="118"/>
                  <a:pt x="100" y="116"/>
                </a:cubicBezTo>
                <a:cubicBezTo>
                  <a:pt x="100" y="114"/>
                  <a:pt x="98" y="112"/>
                  <a:pt x="96" y="1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5" name="Freeform 480"/>
          <p:cNvSpPr>
            <a:spLocks noEditPoints="1"/>
          </p:cNvSpPr>
          <p:nvPr/>
        </p:nvSpPr>
        <p:spPr bwMode="auto">
          <a:xfrm>
            <a:off x="1268349" y="1975703"/>
            <a:ext cx="432700" cy="432700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168 w 176"/>
              <a:gd name="T11" fmla="*/ 84 h 176"/>
              <a:gd name="T12" fmla="*/ 98 w 176"/>
              <a:gd name="T13" fmla="*/ 84 h 176"/>
              <a:gd name="T14" fmla="*/ 147 w 176"/>
              <a:gd name="T15" fmla="*/ 34 h 176"/>
              <a:gd name="T16" fmla="*/ 168 w 176"/>
              <a:gd name="T17" fmla="*/ 84 h 176"/>
              <a:gd name="T18" fmla="*/ 88 w 176"/>
              <a:gd name="T19" fmla="*/ 168 h 176"/>
              <a:gd name="T20" fmla="*/ 8 w 176"/>
              <a:gd name="T21" fmla="*/ 88 h 176"/>
              <a:gd name="T22" fmla="*/ 88 w 176"/>
              <a:gd name="T23" fmla="*/ 8 h 176"/>
              <a:gd name="T24" fmla="*/ 142 w 176"/>
              <a:gd name="T25" fmla="*/ 29 h 176"/>
              <a:gd name="T26" fmla="*/ 85 w 176"/>
              <a:gd name="T27" fmla="*/ 85 h 176"/>
              <a:gd name="T28" fmla="*/ 84 w 176"/>
              <a:gd name="T29" fmla="*/ 88 h 176"/>
              <a:gd name="T30" fmla="*/ 88 w 176"/>
              <a:gd name="T31" fmla="*/ 92 h 176"/>
              <a:gd name="T32" fmla="*/ 168 w 176"/>
              <a:gd name="T33" fmla="*/ 92 h 176"/>
              <a:gd name="T34" fmla="*/ 88 w 176"/>
              <a:gd name="T3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168" y="84"/>
                </a:moveTo>
                <a:cubicBezTo>
                  <a:pt x="98" y="84"/>
                  <a:pt x="98" y="84"/>
                  <a:pt x="98" y="84"/>
                </a:cubicBezTo>
                <a:cubicBezTo>
                  <a:pt x="147" y="34"/>
                  <a:pt x="147" y="34"/>
                  <a:pt x="147" y="34"/>
                </a:cubicBezTo>
                <a:cubicBezTo>
                  <a:pt x="159" y="48"/>
                  <a:pt x="167" y="65"/>
                  <a:pt x="168" y="84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09" y="8"/>
                  <a:pt x="127" y="16"/>
                  <a:pt x="142" y="29"/>
                </a:cubicBezTo>
                <a:cubicBezTo>
                  <a:pt x="85" y="85"/>
                  <a:pt x="85" y="85"/>
                  <a:pt x="85" y="85"/>
                </a:cubicBezTo>
                <a:cubicBezTo>
                  <a:pt x="84" y="86"/>
                  <a:pt x="84" y="87"/>
                  <a:pt x="84" y="88"/>
                </a:cubicBezTo>
                <a:cubicBezTo>
                  <a:pt x="84" y="90"/>
                  <a:pt x="86" y="92"/>
                  <a:pt x="88" y="92"/>
                </a:cubicBezTo>
                <a:cubicBezTo>
                  <a:pt x="168" y="92"/>
                  <a:pt x="168" y="92"/>
                  <a:pt x="168" y="92"/>
                </a:cubicBezTo>
                <a:cubicBezTo>
                  <a:pt x="166" y="134"/>
                  <a:pt x="131" y="168"/>
                  <a:pt x="88" y="1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6" name="Freeform 485"/>
          <p:cNvSpPr>
            <a:spLocks noEditPoints="1"/>
          </p:cNvSpPr>
          <p:nvPr/>
        </p:nvSpPr>
        <p:spPr bwMode="auto">
          <a:xfrm>
            <a:off x="6515059" y="1975703"/>
            <a:ext cx="421603" cy="432700"/>
          </a:xfrm>
          <a:custGeom>
            <a:avLst/>
            <a:gdLst>
              <a:gd name="T0" fmla="*/ 44 w 176"/>
              <a:gd name="T1" fmla="*/ 132 h 176"/>
              <a:gd name="T2" fmla="*/ 78 w 176"/>
              <a:gd name="T3" fmla="*/ 126 h 176"/>
              <a:gd name="T4" fmla="*/ 170 w 176"/>
              <a:gd name="T5" fmla="*/ 34 h 176"/>
              <a:gd name="T6" fmla="*/ 176 w 176"/>
              <a:gd name="T7" fmla="*/ 20 h 176"/>
              <a:gd name="T8" fmla="*/ 156 w 176"/>
              <a:gd name="T9" fmla="*/ 0 h 176"/>
              <a:gd name="T10" fmla="*/ 142 w 176"/>
              <a:gd name="T11" fmla="*/ 6 h 176"/>
              <a:gd name="T12" fmla="*/ 50 w 176"/>
              <a:gd name="T13" fmla="*/ 98 h 176"/>
              <a:gd name="T14" fmla="*/ 44 w 176"/>
              <a:gd name="T15" fmla="*/ 132 h 176"/>
              <a:gd name="T16" fmla="*/ 148 w 176"/>
              <a:gd name="T17" fmla="*/ 12 h 176"/>
              <a:gd name="T18" fmla="*/ 156 w 176"/>
              <a:gd name="T19" fmla="*/ 8 h 176"/>
              <a:gd name="T20" fmla="*/ 168 w 176"/>
              <a:gd name="T21" fmla="*/ 20 h 176"/>
              <a:gd name="T22" fmla="*/ 164 w 176"/>
              <a:gd name="T23" fmla="*/ 28 h 176"/>
              <a:gd name="T24" fmla="*/ 159 w 176"/>
              <a:gd name="T25" fmla="*/ 34 h 176"/>
              <a:gd name="T26" fmla="*/ 142 w 176"/>
              <a:gd name="T27" fmla="*/ 17 h 176"/>
              <a:gd name="T28" fmla="*/ 148 w 176"/>
              <a:gd name="T29" fmla="*/ 12 h 176"/>
              <a:gd name="T30" fmla="*/ 137 w 176"/>
              <a:gd name="T31" fmla="*/ 22 h 176"/>
              <a:gd name="T32" fmla="*/ 154 w 176"/>
              <a:gd name="T33" fmla="*/ 39 h 176"/>
              <a:gd name="T34" fmla="*/ 80 w 176"/>
              <a:gd name="T35" fmla="*/ 113 h 176"/>
              <a:gd name="T36" fmla="*/ 80 w 176"/>
              <a:gd name="T37" fmla="*/ 96 h 176"/>
              <a:gd name="T38" fmla="*/ 63 w 176"/>
              <a:gd name="T39" fmla="*/ 96 h 176"/>
              <a:gd name="T40" fmla="*/ 137 w 176"/>
              <a:gd name="T41" fmla="*/ 22 h 176"/>
              <a:gd name="T42" fmla="*/ 57 w 176"/>
              <a:gd name="T43" fmla="*/ 104 h 176"/>
              <a:gd name="T44" fmla="*/ 72 w 176"/>
              <a:gd name="T45" fmla="*/ 104 h 176"/>
              <a:gd name="T46" fmla="*/ 72 w 176"/>
              <a:gd name="T47" fmla="*/ 119 h 176"/>
              <a:gd name="T48" fmla="*/ 54 w 176"/>
              <a:gd name="T49" fmla="*/ 122 h 176"/>
              <a:gd name="T50" fmla="*/ 57 w 176"/>
              <a:gd name="T51" fmla="*/ 104 h 176"/>
              <a:gd name="T52" fmla="*/ 172 w 176"/>
              <a:gd name="T53" fmla="*/ 60 h 176"/>
              <a:gd name="T54" fmla="*/ 168 w 176"/>
              <a:gd name="T55" fmla="*/ 64 h 176"/>
              <a:gd name="T56" fmla="*/ 168 w 176"/>
              <a:gd name="T57" fmla="*/ 152 h 176"/>
              <a:gd name="T58" fmla="*/ 152 w 176"/>
              <a:gd name="T59" fmla="*/ 168 h 176"/>
              <a:gd name="T60" fmla="*/ 24 w 176"/>
              <a:gd name="T61" fmla="*/ 168 h 176"/>
              <a:gd name="T62" fmla="*/ 8 w 176"/>
              <a:gd name="T63" fmla="*/ 152 h 176"/>
              <a:gd name="T64" fmla="*/ 8 w 176"/>
              <a:gd name="T65" fmla="*/ 24 h 176"/>
              <a:gd name="T66" fmla="*/ 24 w 176"/>
              <a:gd name="T67" fmla="*/ 8 h 176"/>
              <a:gd name="T68" fmla="*/ 112 w 176"/>
              <a:gd name="T69" fmla="*/ 8 h 176"/>
              <a:gd name="T70" fmla="*/ 116 w 176"/>
              <a:gd name="T71" fmla="*/ 4 h 176"/>
              <a:gd name="T72" fmla="*/ 112 w 176"/>
              <a:gd name="T73" fmla="*/ 0 h 176"/>
              <a:gd name="T74" fmla="*/ 24 w 176"/>
              <a:gd name="T75" fmla="*/ 0 h 176"/>
              <a:gd name="T76" fmla="*/ 0 w 176"/>
              <a:gd name="T77" fmla="*/ 24 h 176"/>
              <a:gd name="T78" fmla="*/ 0 w 176"/>
              <a:gd name="T79" fmla="*/ 152 h 176"/>
              <a:gd name="T80" fmla="*/ 24 w 176"/>
              <a:gd name="T81" fmla="*/ 176 h 176"/>
              <a:gd name="T82" fmla="*/ 152 w 176"/>
              <a:gd name="T83" fmla="*/ 176 h 176"/>
              <a:gd name="T84" fmla="*/ 176 w 176"/>
              <a:gd name="T85" fmla="*/ 152 h 176"/>
              <a:gd name="T86" fmla="*/ 176 w 176"/>
              <a:gd name="T87" fmla="*/ 64 h 176"/>
              <a:gd name="T88" fmla="*/ 172 w 176"/>
              <a:gd name="T89" fmla="*/ 6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76" h="176">
                <a:moveTo>
                  <a:pt x="44" y="132"/>
                </a:moveTo>
                <a:cubicBezTo>
                  <a:pt x="78" y="126"/>
                  <a:pt x="78" y="126"/>
                  <a:pt x="78" y="126"/>
                </a:cubicBezTo>
                <a:cubicBezTo>
                  <a:pt x="170" y="34"/>
                  <a:pt x="170" y="34"/>
                  <a:pt x="170" y="34"/>
                </a:cubicBezTo>
                <a:cubicBezTo>
                  <a:pt x="174" y="31"/>
                  <a:pt x="176" y="26"/>
                  <a:pt x="176" y="20"/>
                </a:cubicBezTo>
                <a:cubicBezTo>
                  <a:pt x="176" y="9"/>
                  <a:pt x="167" y="0"/>
                  <a:pt x="156" y="0"/>
                </a:cubicBezTo>
                <a:cubicBezTo>
                  <a:pt x="150" y="0"/>
                  <a:pt x="145" y="2"/>
                  <a:pt x="142" y="6"/>
                </a:cubicBezTo>
                <a:cubicBezTo>
                  <a:pt x="50" y="98"/>
                  <a:pt x="50" y="98"/>
                  <a:pt x="50" y="98"/>
                </a:cubicBezTo>
                <a:lnTo>
                  <a:pt x="44" y="132"/>
                </a:lnTo>
                <a:close/>
                <a:moveTo>
                  <a:pt x="148" y="12"/>
                </a:moveTo>
                <a:cubicBezTo>
                  <a:pt x="150" y="9"/>
                  <a:pt x="153" y="8"/>
                  <a:pt x="156" y="8"/>
                </a:cubicBezTo>
                <a:cubicBezTo>
                  <a:pt x="163" y="8"/>
                  <a:pt x="168" y="13"/>
                  <a:pt x="168" y="20"/>
                </a:cubicBezTo>
                <a:cubicBezTo>
                  <a:pt x="168" y="23"/>
                  <a:pt x="167" y="26"/>
                  <a:pt x="164" y="28"/>
                </a:cubicBezTo>
                <a:cubicBezTo>
                  <a:pt x="159" y="34"/>
                  <a:pt x="159" y="34"/>
                  <a:pt x="159" y="34"/>
                </a:cubicBezTo>
                <a:cubicBezTo>
                  <a:pt x="142" y="17"/>
                  <a:pt x="142" y="17"/>
                  <a:pt x="142" y="17"/>
                </a:cubicBezTo>
                <a:lnTo>
                  <a:pt x="148" y="12"/>
                </a:lnTo>
                <a:close/>
                <a:moveTo>
                  <a:pt x="137" y="22"/>
                </a:moveTo>
                <a:cubicBezTo>
                  <a:pt x="154" y="39"/>
                  <a:pt x="154" y="39"/>
                  <a:pt x="154" y="39"/>
                </a:cubicBezTo>
                <a:cubicBezTo>
                  <a:pt x="80" y="113"/>
                  <a:pt x="80" y="113"/>
                  <a:pt x="80" y="113"/>
                </a:cubicBezTo>
                <a:cubicBezTo>
                  <a:pt x="80" y="96"/>
                  <a:pt x="80" y="96"/>
                  <a:pt x="80" y="96"/>
                </a:cubicBezTo>
                <a:cubicBezTo>
                  <a:pt x="63" y="96"/>
                  <a:pt x="63" y="96"/>
                  <a:pt x="63" y="96"/>
                </a:cubicBezTo>
                <a:lnTo>
                  <a:pt x="137" y="22"/>
                </a:lnTo>
                <a:close/>
                <a:moveTo>
                  <a:pt x="57" y="104"/>
                </a:moveTo>
                <a:cubicBezTo>
                  <a:pt x="72" y="104"/>
                  <a:pt x="72" y="104"/>
                  <a:pt x="72" y="104"/>
                </a:cubicBezTo>
                <a:cubicBezTo>
                  <a:pt x="72" y="119"/>
                  <a:pt x="72" y="119"/>
                  <a:pt x="72" y="119"/>
                </a:cubicBezTo>
                <a:cubicBezTo>
                  <a:pt x="54" y="122"/>
                  <a:pt x="54" y="122"/>
                  <a:pt x="54" y="122"/>
                </a:cubicBezTo>
                <a:lnTo>
                  <a:pt x="57" y="104"/>
                </a:lnTo>
                <a:close/>
                <a:moveTo>
                  <a:pt x="172" y="60"/>
                </a:moveTo>
                <a:cubicBezTo>
                  <a:pt x="170" y="60"/>
                  <a:pt x="168" y="62"/>
                  <a:pt x="168" y="64"/>
                </a:cubicBezTo>
                <a:cubicBezTo>
                  <a:pt x="168" y="152"/>
                  <a:pt x="168" y="152"/>
                  <a:pt x="168" y="152"/>
                </a:cubicBezTo>
                <a:cubicBezTo>
                  <a:pt x="168" y="161"/>
                  <a:pt x="161" y="168"/>
                  <a:pt x="152" y="168"/>
                </a:cubicBezTo>
                <a:cubicBezTo>
                  <a:pt x="24" y="168"/>
                  <a:pt x="24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15"/>
                  <a:pt x="15" y="8"/>
                  <a:pt x="24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4" y="8"/>
                  <a:pt x="116" y="6"/>
                  <a:pt x="116" y="4"/>
                </a:cubicBezTo>
                <a:cubicBezTo>
                  <a:pt x="116" y="2"/>
                  <a:pt x="114" y="0"/>
                  <a:pt x="112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152" y="176"/>
                  <a:pt x="152" y="176"/>
                  <a:pt x="152" y="176"/>
                </a:cubicBezTo>
                <a:cubicBezTo>
                  <a:pt x="165" y="176"/>
                  <a:pt x="176" y="165"/>
                  <a:pt x="176" y="152"/>
                </a:cubicBezTo>
                <a:cubicBezTo>
                  <a:pt x="176" y="64"/>
                  <a:pt x="176" y="64"/>
                  <a:pt x="176" y="64"/>
                </a:cubicBezTo>
                <a:cubicBezTo>
                  <a:pt x="176" y="62"/>
                  <a:pt x="174" y="60"/>
                  <a:pt x="172" y="6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748030" y="965835"/>
            <a:ext cx="104209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l"/>
            <a:r>
              <a:rPr lang="zh-CN" altLang="en-US" sz="2400" dirty="0"/>
              <a:t>作为</a:t>
            </a:r>
            <a:r>
              <a:rPr lang="en-US" altLang="zh-CN" sz="2400" dirty="0"/>
              <a:t>8</a:t>
            </a:r>
            <a:r>
              <a:rPr lang="zh-CN" altLang="en-US" sz="2400" dirty="0"/>
              <a:t>系的学生，我们</a:t>
            </a:r>
            <a:r>
              <a:rPr lang="zh-CN" altLang="en-US" sz="2400" b="1" dirty="0">
                <a:solidFill>
                  <a:srgbClr val="00B0F0"/>
                </a:solidFill>
              </a:rPr>
              <a:t>兼顾科研</a:t>
            </a:r>
            <a:r>
              <a:rPr lang="zh-CN" altLang="en-US" sz="2400" dirty="0"/>
              <a:t>（</a:t>
            </a:r>
            <a:r>
              <a:rPr lang="zh-CN" altLang="en-US" sz="2400" dirty="0">
                <a:solidFill>
                  <a:srgbClr val="00B0F0"/>
                </a:solidFill>
              </a:rPr>
              <a:t>均参加科研课堂</a:t>
            </a:r>
            <a:r>
              <a:rPr lang="zh-CN" altLang="en-US" sz="2400" dirty="0"/>
              <a:t>）、在</a:t>
            </a:r>
            <a:r>
              <a:rPr lang="zh-CN" altLang="en-US" sz="2400" b="1" dirty="0">
                <a:solidFill>
                  <a:srgbClr val="00B0F0"/>
                </a:solidFill>
              </a:rPr>
              <a:t>实习</a:t>
            </a:r>
            <a:r>
              <a:rPr lang="zh-CN" altLang="en-US" sz="2400" dirty="0">
                <a:sym typeface="+mn-ea"/>
              </a:rPr>
              <a:t>中尝试</a:t>
            </a:r>
            <a:r>
              <a:rPr lang="zh-CN" altLang="en-US" sz="2400" dirty="0"/>
              <a:t>应用</a:t>
            </a:r>
            <a:endParaRPr lang="zh-CN" altLang="en-US" sz="2400" dirty="0"/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659505" y="2978785"/>
            <a:ext cx="2235200" cy="2455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altLang="zh-CN" sz="1400" dirty="0">
                <a:sym typeface="+mn-ea"/>
              </a:rPr>
              <a:t>· </a:t>
            </a:r>
            <a:r>
              <a:rPr lang="zh-CN" altLang="en-US" sz="1400" dirty="0">
                <a:sym typeface="+mn-ea"/>
              </a:rPr>
              <a:t>参与</a:t>
            </a:r>
            <a:r>
              <a:rPr lang="zh-CN" altLang="en-US" sz="1400" dirty="0">
                <a:solidFill>
                  <a:srgbClr val="00B0F0"/>
                </a:solidFill>
                <a:sym typeface="+mn-ea"/>
              </a:rPr>
              <a:t>科研课堂</a:t>
            </a:r>
            <a:r>
              <a:rPr lang="zh-CN" altLang="en-US" sz="1400" dirty="0">
                <a:sym typeface="+mn-ea"/>
              </a:rPr>
              <a:t>《社交媒体中数据挖掘与行为决策》</a:t>
            </a:r>
            <a:endParaRPr lang="zh-CN" altLang="en-US" sz="1400" dirty="0"/>
          </a:p>
          <a:p>
            <a:r>
              <a:rPr lang="en-US" altLang="zh-CN" sz="1400" dirty="0">
                <a:sym typeface="+mn-ea"/>
              </a:rPr>
              <a:t>· </a:t>
            </a:r>
            <a:r>
              <a:rPr lang="zh-CN" altLang="en-US" sz="1400" dirty="0">
                <a:sym typeface="+mn-ea"/>
              </a:rPr>
              <a:t>在中国农科院进行</a:t>
            </a:r>
            <a:r>
              <a:rPr lang="zh-CN" altLang="en-US" sz="1400" dirty="0">
                <a:solidFill>
                  <a:srgbClr val="00B0F0"/>
                </a:solidFill>
                <a:sym typeface="+mn-ea"/>
              </a:rPr>
              <a:t>大</a:t>
            </a:r>
            <a:r>
              <a:rPr lang="en-US" altLang="zh-CN" sz="1400" dirty="0">
                <a:solidFill>
                  <a:srgbClr val="00B0F0"/>
                </a:solidFill>
                <a:sym typeface="+mn-ea"/>
              </a:rPr>
              <a:t>数据分析</a:t>
            </a:r>
            <a:r>
              <a:rPr lang="zh-CN" altLang="en-US" sz="1400" dirty="0">
                <a:sym typeface="+mn-ea"/>
              </a:rPr>
              <a:t>的实习</a:t>
            </a:r>
            <a:endParaRPr lang="zh-CN" altLang="en-US" sz="1400" dirty="0">
              <a:sym typeface="+mn-ea"/>
            </a:endParaRPr>
          </a:p>
          <a:p>
            <a:r>
              <a:rPr lang="en-US" altLang="zh-CN" sz="1400" dirty="0">
                <a:sym typeface="+mn-ea"/>
              </a:rPr>
              <a:t>· </a:t>
            </a:r>
            <a:r>
              <a:rPr lang="zh-CN" altLang="en-US" sz="1400" dirty="0">
                <a:sym typeface="+mn-ea"/>
              </a:rPr>
              <a:t>在东北证券公司进行</a:t>
            </a:r>
            <a:r>
              <a:rPr lang="zh-CN" altLang="en-US" sz="1400" dirty="0">
                <a:solidFill>
                  <a:srgbClr val="00B0F0"/>
                </a:solidFill>
                <a:sym typeface="+mn-ea"/>
              </a:rPr>
              <a:t>行业研究</a:t>
            </a:r>
            <a:r>
              <a:rPr lang="zh-CN" altLang="en-US" sz="1400" dirty="0">
                <a:sym typeface="+mn-ea"/>
              </a:rPr>
              <a:t>的实习</a:t>
            </a:r>
            <a:endParaRPr lang="zh-CN" altLang="en-US" sz="1400" dirty="0"/>
          </a:p>
          <a:p>
            <a:endParaRPr lang="en-US" altLang="zh-CN" sz="1400" dirty="0"/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6306820" y="2978785"/>
            <a:ext cx="2235200" cy="2455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altLang="zh-CN" sz="1400" dirty="0">
                <a:sym typeface="+mn-ea"/>
              </a:rPr>
              <a:t>· </a:t>
            </a:r>
            <a:r>
              <a:rPr lang="zh-CN" altLang="en-US" sz="1400" dirty="0">
                <a:sym typeface="+mn-ea"/>
              </a:rPr>
              <a:t>参与</a:t>
            </a:r>
            <a:r>
              <a:rPr lang="zh-CN" altLang="en-US" sz="1400" dirty="0">
                <a:solidFill>
                  <a:srgbClr val="00B0F0"/>
                </a:solidFill>
                <a:sym typeface="+mn-ea"/>
              </a:rPr>
              <a:t>科研课堂</a:t>
            </a:r>
            <a:r>
              <a:rPr lang="zh-CN" altLang="en-US" sz="1400" dirty="0">
                <a:sym typeface="+mn-ea"/>
              </a:rPr>
              <a:t>《区块链金融》</a:t>
            </a:r>
            <a:endParaRPr lang="zh-CN" altLang="en-US" sz="1400" dirty="0"/>
          </a:p>
          <a:p>
            <a:r>
              <a:rPr lang="en-US" altLang="zh-CN" sz="1400" dirty="0">
                <a:sym typeface="+mn-ea"/>
              </a:rPr>
              <a:t>· </a:t>
            </a:r>
            <a:r>
              <a:rPr lang="zh-CN" altLang="en-US" sz="1400" dirty="0">
                <a:sym typeface="+mn-ea"/>
              </a:rPr>
              <a:t>在</a:t>
            </a:r>
            <a:r>
              <a:rPr sz="1400" dirty="0">
                <a:sym typeface="+mn-ea"/>
              </a:rPr>
              <a:t>上海祺浛管理咨询有限公司</a:t>
            </a:r>
            <a:r>
              <a:rPr lang="zh-CN" sz="1400" dirty="0">
                <a:sym typeface="+mn-ea"/>
              </a:rPr>
              <a:t>进行</a:t>
            </a:r>
            <a:r>
              <a:rPr lang="zh-CN" altLang="en-US" sz="1400" dirty="0">
                <a:solidFill>
                  <a:srgbClr val="00B0F0"/>
                </a:solidFill>
                <a:sym typeface="+mn-ea"/>
              </a:rPr>
              <a:t>行业研究</a:t>
            </a:r>
            <a:r>
              <a:rPr lang="zh-CN" altLang="en-US" sz="1400" dirty="0">
                <a:sym typeface="+mn-ea"/>
              </a:rPr>
              <a:t>的实习</a:t>
            </a:r>
            <a:endParaRPr sz="1400" dirty="0">
              <a:sym typeface="+mn-ea"/>
            </a:endParaRPr>
          </a:p>
          <a:p>
            <a:r>
              <a:rPr lang="en-US" altLang="zh-CN" sz="1400" dirty="0">
                <a:sym typeface="+mn-ea"/>
              </a:rPr>
              <a:t>· </a:t>
            </a:r>
            <a:r>
              <a:rPr lang="zh-CN" altLang="en-US" sz="1400" dirty="0">
                <a:sym typeface="+mn-ea"/>
              </a:rPr>
              <a:t>在华创证券北京分公司进行</a:t>
            </a:r>
            <a:r>
              <a:rPr lang="zh-CN" altLang="en-US" sz="1400" dirty="0">
                <a:solidFill>
                  <a:srgbClr val="00B0F0"/>
                </a:solidFill>
                <a:sym typeface="+mn-ea"/>
              </a:rPr>
              <a:t>风控运维</a:t>
            </a:r>
            <a:r>
              <a:rPr lang="zh-CN" altLang="en-US" sz="1400" dirty="0">
                <a:sym typeface="+mn-ea"/>
              </a:rPr>
              <a:t>的实习</a:t>
            </a:r>
            <a:endParaRPr lang="zh-CN" altLang="en-US" sz="1400" dirty="0"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8923655" y="2978785"/>
            <a:ext cx="2235200" cy="2455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altLang="zh-CN" sz="1400" dirty="0">
                <a:sym typeface="+mn-ea"/>
              </a:rPr>
              <a:t>· </a:t>
            </a:r>
            <a:r>
              <a:rPr lang="zh-CN" altLang="en-US" sz="1400" dirty="0">
                <a:sym typeface="+mn-ea"/>
              </a:rPr>
              <a:t>参与</a:t>
            </a:r>
            <a:r>
              <a:rPr lang="zh-CN" altLang="en-US" sz="1400" dirty="0">
                <a:solidFill>
                  <a:srgbClr val="00B0F0"/>
                </a:solidFill>
                <a:sym typeface="+mn-ea"/>
              </a:rPr>
              <a:t>科研课堂</a:t>
            </a:r>
            <a:r>
              <a:rPr lang="zh-CN" altLang="en-US" sz="1400" dirty="0">
                <a:sym typeface="+mn-ea"/>
              </a:rPr>
              <a:t>《区间数据分析》</a:t>
            </a:r>
            <a:endParaRPr lang="zh-CN" altLang="en-US" sz="1400" dirty="0"/>
          </a:p>
          <a:p>
            <a:r>
              <a:rPr lang="en-US" altLang="zh-CN" sz="1400" dirty="0">
                <a:sym typeface="+mn-ea"/>
              </a:rPr>
              <a:t>· </a:t>
            </a:r>
            <a:r>
              <a:rPr lang="zh-CN" altLang="en-US" sz="1400" dirty="0">
                <a:sym typeface="+mn-ea"/>
              </a:rPr>
              <a:t>在</a:t>
            </a:r>
            <a:r>
              <a:rPr sz="1400" dirty="0">
                <a:sym typeface="+mn-ea"/>
              </a:rPr>
              <a:t>北京国际大数据交易所</a:t>
            </a:r>
            <a:r>
              <a:rPr lang="zh-CN" sz="1400" dirty="0">
                <a:sym typeface="+mn-ea"/>
              </a:rPr>
              <a:t>进行</a:t>
            </a:r>
            <a:r>
              <a:rPr lang="zh-CN" altLang="en-US" sz="1400" dirty="0">
                <a:sym typeface="+mn-ea"/>
              </a:rPr>
              <a:t>实习</a:t>
            </a:r>
            <a:endParaRPr lang="en-US" altLang="zh-CN" sz="1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2143366"/>
            <a:ext cx="12192000" cy="249824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54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4290060" y="2738869"/>
            <a:ext cx="3611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+mj-ea"/>
                <a:ea typeface="+mj-ea"/>
              </a:rPr>
              <a:t>志愿</a:t>
            </a:r>
            <a:r>
              <a:rPr lang="en-US" altLang="zh-CN" sz="6000" dirty="0">
                <a:solidFill>
                  <a:schemeClr val="bg1"/>
                </a:solidFill>
                <a:latin typeface="+mj-ea"/>
                <a:ea typeface="+mj-ea"/>
              </a:rPr>
              <a:t>&amp;</a:t>
            </a:r>
            <a:r>
              <a:rPr lang="zh-CN" altLang="en-US" sz="6000" dirty="0">
                <a:solidFill>
                  <a:schemeClr val="bg1"/>
                </a:solidFill>
                <a:latin typeface="+mj-ea"/>
                <a:ea typeface="+mj-ea"/>
              </a:rPr>
              <a:t>实践</a:t>
            </a:r>
            <a:endParaRPr lang="zh-CN" altLang="en-US" sz="6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5887674" y="5237111"/>
            <a:ext cx="416653" cy="537458"/>
            <a:chOff x="7943999" y="-448297"/>
            <a:chExt cx="611562" cy="788880"/>
          </a:xfrm>
          <a:solidFill>
            <a:schemeClr val="accent2"/>
          </a:solidFill>
        </p:grpSpPr>
        <p:sp>
          <p:nvSpPr>
            <p:cNvPr id="39" name="矩形 38"/>
            <p:cNvSpPr/>
            <p:nvPr/>
          </p:nvSpPr>
          <p:spPr>
            <a:xfrm>
              <a:off x="8073419" y="-448297"/>
              <a:ext cx="165100" cy="6630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 rot="18900000">
              <a:off x="7943999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 rot="2700000" flipH="1">
              <a:off x="8206311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122737" y="3408903"/>
            <a:ext cx="3946526" cy="691257"/>
            <a:chOff x="869268" y="6105837"/>
            <a:chExt cx="3946526" cy="691257"/>
          </a:xfrm>
          <a:solidFill>
            <a:schemeClr val="bg1">
              <a:alpha val="5000"/>
            </a:schemeClr>
          </a:solidFill>
        </p:grpSpPr>
        <p:sp>
          <p:nvSpPr>
            <p:cNvPr id="18" name="椭圆 17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椭圆 71"/>
          <p:cNvSpPr/>
          <p:nvPr/>
        </p:nvSpPr>
        <p:spPr>
          <a:xfrm>
            <a:off x="5460039" y="1280160"/>
            <a:ext cx="1271922" cy="1271922"/>
          </a:xfrm>
          <a:prstGeom prst="ellipse">
            <a:avLst/>
          </a:prstGeom>
          <a:solidFill>
            <a:schemeClr val="accent2"/>
          </a:solidFill>
          <a:ln w="76200">
            <a:solidFill>
              <a:srgbClr val="FBFB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</a:rPr>
              <a:t>05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867681" y="306764"/>
            <a:ext cx="1846580" cy="52197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>
                <a:solidFill>
                  <a:schemeClr val="tx2"/>
                </a:solidFill>
                <a:effectLst/>
              </a:rPr>
              <a:t>志愿</a:t>
            </a:r>
            <a:r>
              <a:rPr lang="en-US" altLang="zh-CN" sz="2800" spc="100" dirty="0">
                <a:solidFill>
                  <a:schemeClr val="tx2"/>
                </a:solidFill>
                <a:effectLst/>
              </a:rPr>
              <a:t>&amp;</a:t>
            </a:r>
            <a:r>
              <a:rPr lang="zh-CN" altLang="en-US" sz="2800" spc="100" dirty="0">
                <a:solidFill>
                  <a:schemeClr val="tx2"/>
                </a:solidFill>
                <a:effectLst/>
              </a:rPr>
              <a:t>实践</a:t>
            </a:r>
            <a:endParaRPr lang="zh-CN" altLang="en-US" sz="2800" spc="100" dirty="0">
              <a:solidFill>
                <a:schemeClr val="tx2"/>
              </a:solidFill>
              <a:effectLst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4933950"/>
            <a:ext cx="12192000" cy="1924050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65675" y="1638300"/>
            <a:ext cx="10263499" cy="4138657"/>
          </a:xfrm>
          <a:prstGeom prst="roundRect">
            <a:avLst>
              <a:gd name="adj" fmla="val 0"/>
            </a:avLst>
          </a:prstGeom>
          <a:solidFill>
            <a:srgbClr val="FBFBFB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34"/>
          <p:cNvSpPr/>
          <p:nvPr/>
        </p:nvSpPr>
        <p:spPr>
          <a:xfrm>
            <a:off x="965771" y="1674240"/>
            <a:ext cx="802168" cy="802098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txBody>
          <a:bodyPr anchor="ctr"/>
          <a:lstStyle/>
          <a:p>
            <a:pPr algn="ctr"/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8" name="椭圆 51"/>
          <p:cNvSpPr/>
          <p:nvPr/>
        </p:nvSpPr>
        <p:spPr>
          <a:xfrm>
            <a:off x="966105" y="2698495"/>
            <a:ext cx="802168" cy="802098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txBody>
          <a:bodyPr anchor="ctr"/>
          <a:lstStyle/>
          <a:p>
            <a:pPr algn="ctr"/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902460" y="1891665"/>
            <a:ext cx="3782695" cy="3987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ctr">
              <a:spcBef>
                <a:spcPts val="1200"/>
              </a:spcBef>
              <a:defRPr sz="200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pPr algn="l"/>
            <a:r>
              <a:rPr lang="zh-CN" altLang="en-US" dirty="0" smtClean="0"/>
              <a:t>志愿服务总时长超过</a:t>
            </a:r>
            <a:r>
              <a:rPr lang="en-US" altLang="zh-CN" dirty="0" smtClean="0"/>
              <a:t>700</a:t>
            </a:r>
            <a:r>
              <a:rPr lang="zh-CN" altLang="en-US" dirty="0" smtClean="0"/>
              <a:t>小时</a:t>
            </a:r>
            <a:endParaRPr lang="zh-CN" altLang="en-US" dirty="0" smtClean="0"/>
          </a:p>
        </p:txBody>
      </p:sp>
      <p:sp>
        <p:nvSpPr>
          <p:cNvPr id="15" name="文本框 14"/>
          <p:cNvSpPr txBox="1"/>
          <p:nvPr/>
        </p:nvSpPr>
        <p:spPr>
          <a:xfrm>
            <a:off x="1902460" y="2698750"/>
            <a:ext cx="8766810" cy="316928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ctr">
              <a:spcBef>
                <a:spcPts val="1200"/>
              </a:spcBef>
              <a:defRPr sz="200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pPr algn="l"/>
            <a:r>
              <a:rPr lang="zh-CN" altLang="en-US" dirty="0">
                <a:sym typeface="+mn-ea"/>
              </a:rPr>
              <a:t>2021/2022 </a:t>
            </a:r>
            <a:r>
              <a:rPr lang="zh-CN" altLang="en-US" dirty="0">
                <a:solidFill>
                  <a:srgbClr val="00B0F0"/>
                </a:solidFill>
                <a:sym typeface="+mn-ea"/>
              </a:rPr>
              <a:t>北航大学生科技志愿服务队</a:t>
            </a:r>
            <a:r>
              <a:rPr lang="en-US" altLang="zh-CN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获全国百强实践项目奖项</a:t>
            </a:r>
            <a:endParaRPr lang="zh-CN" altLang="en-US" dirty="0">
              <a:sym typeface="+mn-ea"/>
            </a:endParaRPr>
          </a:p>
          <a:p>
            <a:pPr algn="l"/>
            <a:r>
              <a:rPr lang="zh-CN" altLang="en-US" dirty="0">
                <a:sym typeface="+mn-ea"/>
              </a:rPr>
              <a:t>2022 </a:t>
            </a:r>
            <a:r>
              <a:rPr lang="zh-CN" altLang="en-US" dirty="0">
                <a:solidFill>
                  <a:srgbClr val="00B0F0"/>
                </a:solidFill>
                <a:sym typeface="+mn-ea"/>
              </a:rPr>
              <a:t>北京冬奥会志愿服务</a:t>
            </a:r>
            <a:r>
              <a:rPr lang="zh-CN" altLang="en-US" dirty="0">
                <a:sym typeface="+mn-ea"/>
              </a:rPr>
              <a:t>（延庆赛区）</a:t>
            </a:r>
            <a:r>
              <a:rPr lang="zh-CN" altLang="en-US" dirty="0">
                <a:solidFill>
                  <a:srgbClr val="00B0F0"/>
                </a:solidFill>
                <a:sym typeface="+mn-ea"/>
              </a:rPr>
              <a:t>在北航校团委志工部负责筹备工作</a:t>
            </a:r>
            <a:endParaRPr lang="zh-CN" altLang="en-US" dirty="0" smtClean="0"/>
          </a:p>
          <a:p>
            <a:pPr algn="l"/>
            <a:r>
              <a:rPr lang="zh-CN" altLang="en-US" dirty="0" smtClean="0"/>
              <a:t>2020 北航大同一中返乡宣讲</a:t>
            </a:r>
            <a:endParaRPr lang="zh-CN" altLang="en-US" dirty="0" smtClean="0"/>
          </a:p>
          <a:p>
            <a:pPr algn="l"/>
            <a:r>
              <a:rPr lang="zh-CN" altLang="en-US" dirty="0">
                <a:sym typeface="+mn-ea"/>
              </a:rPr>
              <a:t>2020 北航大庆实验中学返乡宣讲</a:t>
            </a:r>
            <a:endParaRPr lang="zh-CN" altLang="en-US" dirty="0" smtClean="0"/>
          </a:p>
          <a:p>
            <a:pPr algn="l"/>
            <a:r>
              <a:rPr lang="zh-CN" altLang="en-US" dirty="0"/>
              <a:t>2021 逐梦星空实践队</a:t>
            </a:r>
            <a:endParaRPr lang="zh-CN" altLang="en-US" dirty="0"/>
          </a:p>
          <a:p>
            <a:pPr algn="l"/>
            <a:r>
              <a:rPr lang="zh-CN" altLang="en-US" dirty="0"/>
              <a:t>2023 私募企业调研访谈</a:t>
            </a:r>
            <a:endParaRPr lang="zh-CN" altLang="en-US" dirty="0"/>
          </a:p>
          <a:p>
            <a:pPr algn="l"/>
            <a:r>
              <a:rPr lang="zh-CN" altLang="en-US" dirty="0"/>
              <a:t>2023 普华永道实践队</a:t>
            </a:r>
            <a:endParaRPr lang="zh-CN" altLang="en-US" dirty="0"/>
          </a:p>
        </p:txBody>
      </p:sp>
      <p:sp>
        <p:nvSpPr>
          <p:cNvPr id="19" name="Freeform 480"/>
          <p:cNvSpPr>
            <a:spLocks noEditPoints="1"/>
          </p:cNvSpPr>
          <p:nvPr/>
        </p:nvSpPr>
        <p:spPr bwMode="auto">
          <a:xfrm>
            <a:off x="1151703" y="1859684"/>
            <a:ext cx="430707" cy="430707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168 w 176"/>
              <a:gd name="T11" fmla="*/ 84 h 176"/>
              <a:gd name="T12" fmla="*/ 98 w 176"/>
              <a:gd name="T13" fmla="*/ 84 h 176"/>
              <a:gd name="T14" fmla="*/ 147 w 176"/>
              <a:gd name="T15" fmla="*/ 34 h 176"/>
              <a:gd name="T16" fmla="*/ 168 w 176"/>
              <a:gd name="T17" fmla="*/ 84 h 176"/>
              <a:gd name="T18" fmla="*/ 88 w 176"/>
              <a:gd name="T19" fmla="*/ 168 h 176"/>
              <a:gd name="T20" fmla="*/ 8 w 176"/>
              <a:gd name="T21" fmla="*/ 88 h 176"/>
              <a:gd name="T22" fmla="*/ 88 w 176"/>
              <a:gd name="T23" fmla="*/ 8 h 176"/>
              <a:gd name="T24" fmla="*/ 142 w 176"/>
              <a:gd name="T25" fmla="*/ 29 h 176"/>
              <a:gd name="T26" fmla="*/ 85 w 176"/>
              <a:gd name="T27" fmla="*/ 85 h 176"/>
              <a:gd name="T28" fmla="*/ 84 w 176"/>
              <a:gd name="T29" fmla="*/ 88 h 176"/>
              <a:gd name="T30" fmla="*/ 88 w 176"/>
              <a:gd name="T31" fmla="*/ 92 h 176"/>
              <a:gd name="T32" fmla="*/ 168 w 176"/>
              <a:gd name="T33" fmla="*/ 92 h 176"/>
              <a:gd name="T34" fmla="*/ 88 w 176"/>
              <a:gd name="T3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168" y="84"/>
                </a:moveTo>
                <a:cubicBezTo>
                  <a:pt x="98" y="84"/>
                  <a:pt x="98" y="84"/>
                  <a:pt x="98" y="84"/>
                </a:cubicBezTo>
                <a:cubicBezTo>
                  <a:pt x="147" y="34"/>
                  <a:pt x="147" y="34"/>
                  <a:pt x="147" y="34"/>
                </a:cubicBezTo>
                <a:cubicBezTo>
                  <a:pt x="159" y="48"/>
                  <a:pt x="167" y="65"/>
                  <a:pt x="168" y="84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09" y="8"/>
                  <a:pt x="127" y="16"/>
                  <a:pt x="142" y="29"/>
                </a:cubicBezTo>
                <a:cubicBezTo>
                  <a:pt x="85" y="85"/>
                  <a:pt x="85" y="85"/>
                  <a:pt x="85" y="85"/>
                </a:cubicBezTo>
                <a:cubicBezTo>
                  <a:pt x="84" y="86"/>
                  <a:pt x="84" y="87"/>
                  <a:pt x="84" y="88"/>
                </a:cubicBezTo>
                <a:cubicBezTo>
                  <a:pt x="84" y="90"/>
                  <a:pt x="86" y="92"/>
                  <a:pt x="88" y="92"/>
                </a:cubicBezTo>
                <a:cubicBezTo>
                  <a:pt x="168" y="92"/>
                  <a:pt x="168" y="92"/>
                  <a:pt x="168" y="92"/>
                </a:cubicBezTo>
                <a:cubicBezTo>
                  <a:pt x="166" y="134"/>
                  <a:pt x="131" y="168"/>
                  <a:pt x="88" y="168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0" name="Freeform 485"/>
          <p:cNvSpPr>
            <a:spLocks noEditPoints="1"/>
          </p:cNvSpPr>
          <p:nvPr/>
        </p:nvSpPr>
        <p:spPr bwMode="auto">
          <a:xfrm>
            <a:off x="1162472" y="2887127"/>
            <a:ext cx="419661" cy="430707"/>
          </a:xfrm>
          <a:custGeom>
            <a:avLst/>
            <a:gdLst>
              <a:gd name="T0" fmla="*/ 44 w 176"/>
              <a:gd name="T1" fmla="*/ 132 h 176"/>
              <a:gd name="T2" fmla="*/ 78 w 176"/>
              <a:gd name="T3" fmla="*/ 126 h 176"/>
              <a:gd name="T4" fmla="*/ 170 w 176"/>
              <a:gd name="T5" fmla="*/ 34 h 176"/>
              <a:gd name="T6" fmla="*/ 176 w 176"/>
              <a:gd name="T7" fmla="*/ 20 h 176"/>
              <a:gd name="T8" fmla="*/ 156 w 176"/>
              <a:gd name="T9" fmla="*/ 0 h 176"/>
              <a:gd name="T10" fmla="*/ 142 w 176"/>
              <a:gd name="T11" fmla="*/ 6 h 176"/>
              <a:gd name="T12" fmla="*/ 50 w 176"/>
              <a:gd name="T13" fmla="*/ 98 h 176"/>
              <a:gd name="T14" fmla="*/ 44 w 176"/>
              <a:gd name="T15" fmla="*/ 132 h 176"/>
              <a:gd name="T16" fmla="*/ 148 w 176"/>
              <a:gd name="T17" fmla="*/ 12 h 176"/>
              <a:gd name="T18" fmla="*/ 156 w 176"/>
              <a:gd name="T19" fmla="*/ 8 h 176"/>
              <a:gd name="T20" fmla="*/ 168 w 176"/>
              <a:gd name="T21" fmla="*/ 20 h 176"/>
              <a:gd name="T22" fmla="*/ 164 w 176"/>
              <a:gd name="T23" fmla="*/ 28 h 176"/>
              <a:gd name="T24" fmla="*/ 159 w 176"/>
              <a:gd name="T25" fmla="*/ 34 h 176"/>
              <a:gd name="T26" fmla="*/ 142 w 176"/>
              <a:gd name="T27" fmla="*/ 17 h 176"/>
              <a:gd name="T28" fmla="*/ 148 w 176"/>
              <a:gd name="T29" fmla="*/ 12 h 176"/>
              <a:gd name="T30" fmla="*/ 137 w 176"/>
              <a:gd name="T31" fmla="*/ 22 h 176"/>
              <a:gd name="T32" fmla="*/ 154 w 176"/>
              <a:gd name="T33" fmla="*/ 39 h 176"/>
              <a:gd name="T34" fmla="*/ 80 w 176"/>
              <a:gd name="T35" fmla="*/ 113 h 176"/>
              <a:gd name="T36" fmla="*/ 80 w 176"/>
              <a:gd name="T37" fmla="*/ 96 h 176"/>
              <a:gd name="T38" fmla="*/ 63 w 176"/>
              <a:gd name="T39" fmla="*/ 96 h 176"/>
              <a:gd name="T40" fmla="*/ 137 w 176"/>
              <a:gd name="T41" fmla="*/ 22 h 176"/>
              <a:gd name="T42" fmla="*/ 57 w 176"/>
              <a:gd name="T43" fmla="*/ 104 h 176"/>
              <a:gd name="T44" fmla="*/ 72 w 176"/>
              <a:gd name="T45" fmla="*/ 104 h 176"/>
              <a:gd name="T46" fmla="*/ 72 w 176"/>
              <a:gd name="T47" fmla="*/ 119 h 176"/>
              <a:gd name="T48" fmla="*/ 54 w 176"/>
              <a:gd name="T49" fmla="*/ 122 h 176"/>
              <a:gd name="T50" fmla="*/ 57 w 176"/>
              <a:gd name="T51" fmla="*/ 104 h 176"/>
              <a:gd name="T52" fmla="*/ 172 w 176"/>
              <a:gd name="T53" fmla="*/ 60 h 176"/>
              <a:gd name="T54" fmla="*/ 168 w 176"/>
              <a:gd name="T55" fmla="*/ 64 h 176"/>
              <a:gd name="T56" fmla="*/ 168 w 176"/>
              <a:gd name="T57" fmla="*/ 152 h 176"/>
              <a:gd name="T58" fmla="*/ 152 w 176"/>
              <a:gd name="T59" fmla="*/ 168 h 176"/>
              <a:gd name="T60" fmla="*/ 24 w 176"/>
              <a:gd name="T61" fmla="*/ 168 h 176"/>
              <a:gd name="T62" fmla="*/ 8 w 176"/>
              <a:gd name="T63" fmla="*/ 152 h 176"/>
              <a:gd name="T64" fmla="*/ 8 w 176"/>
              <a:gd name="T65" fmla="*/ 24 h 176"/>
              <a:gd name="T66" fmla="*/ 24 w 176"/>
              <a:gd name="T67" fmla="*/ 8 h 176"/>
              <a:gd name="T68" fmla="*/ 112 w 176"/>
              <a:gd name="T69" fmla="*/ 8 h 176"/>
              <a:gd name="T70" fmla="*/ 116 w 176"/>
              <a:gd name="T71" fmla="*/ 4 h 176"/>
              <a:gd name="T72" fmla="*/ 112 w 176"/>
              <a:gd name="T73" fmla="*/ 0 h 176"/>
              <a:gd name="T74" fmla="*/ 24 w 176"/>
              <a:gd name="T75" fmla="*/ 0 h 176"/>
              <a:gd name="T76" fmla="*/ 0 w 176"/>
              <a:gd name="T77" fmla="*/ 24 h 176"/>
              <a:gd name="T78" fmla="*/ 0 w 176"/>
              <a:gd name="T79" fmla="*/ 152 h 176"/>
              <a:gd name="T80" fmla="*/ 24 w 176"/>
              <a:gd name="T81" fmla="*/ 176 h 176"/>
              <a:gd name="T82" fmla="*/ 152 w 176"/>
              <a:gd name="T83" fmla="*/ 176 h 176"/>
              <a:gd name="T84" fmla="*/ 176 w 176"/>
              <a:gd name="T85" fmla="*/ 152 h 176"/>
              <a:gd name="T86" fmla="*/ 176 w 176"/>
              <a:gd name="T87" fmla="*/ 64 h 176"/>
              <a:gd name="T88" fmla="*/ 172 w 176"/>
              <a:gd name="T89" fmla="*/ 6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76" h="176">
                <a:moveTo>
                  <a:pt x="44" y="132"/>
                </a:moveTo>
                <a:cubicBezTo>
                  <a:pt x="78" y="126"/>
                  <a:pt x="78" y="126"/>
                  <a:pt x="78" y="126"/>
                </a:cubicBezTo>
                <a:cubicBezTo>
                  <a:pt x="170" y="34"/>
                  <a:pt x="170" y="34"/>
                  <a:pt x="170" y="34"/>
                </a:cubicBezTo>
                <a:cubicBezTo>
                  <a:pt x="174" y="31"/>
                  <a:pt x="176" y="26"/>
                  <a:pt x="176" y="20"/>
                </a:cubicBezTo>
                <a:cubicBezTo>
                  <a:pt x="176" y="9"/>
                  <a:pt x="167" y="0"/>
                  <a:pt x="156" y="0"/>
                </a:cubicBezTo>
                <a:cubicBezTo>
                  <a:pt x="150" y="0"/>
                  <a:pt x="145" y="2"/>
                  <a:pt x="142" y="6"/>
                </a:cubicBezTo>
                <a:cubicBezTo>
                  <a:pt x="50" y="98"/>
                  <a:pt x="50" y="98"/>
                  <a:pt x="50" y="98"/>
                </a:cubicBezTo>
                <a:lnTo>
                  <a:pt x="44" y="132"/>
                </a:lnTo>
                <a:close/>
                <a:moveTo>
                  <a:pt x="148" y="12"/>
                </a:moveTo>
                <a:cubicBezTo>
                  <a:pt x="150" y="9"/>
                  <a:pt x="153" y="8"/>
                  <a:pt x="156" y="8"/>
                </a:cubicBezTo>
                <a:cubicBezTo>
                  <a:pt x="163" y="8"/>
                  <a:pt x="168" y="13"/>
                  <a:pt x="168" y="20"/>
                </a:cubicBezTo>
                <a:cubicBezTo>
                  <a:pt x="168" y="23"/>
                  <a:pt x="167" y="26"/>
                  <a:pt x="164" y="28"/>
                </a:cubicBezTo>
                <a:cubicBezTo>
                  <a:pt x="159" y="34"/>
                  <a:pt x="159" y="34"/>
                  <a:pt x="159" y="34"/>
                </a:cubicBezTo>
                <a:cubicBezTo>
                  <a:pt x="142" y="17"/>
                  <a:pt x="142" y="17"/>
                  <a:pt x="142" y="17"/>
                </a:cubicBezTo>
                <a:lnTo>
                  <a:pt x="148" y="12"/>
                </a:lnTo>
                <a:close/>
                <a:moveTo>
                  <a:pt x="137" y="22"/>
                </a:moveTo>
                <a:cubicBezTo>
                  <a:pt x="154" y="39"/>
                  <a:pt x="154" y="39"/>
                  <a:pt x="154" y="39"/>
                </a:cubicBezTo>
                <a:cubicBezTo>
                  <a:pt x="80" y="113"/>
                  <a:pt x="80" y="113"/>
                  <a:pt x="80" y="113"/>
                </a:cubicBezTo>
                <a:cubicBezTo>
                  <a:pt x="80" y="96"/>
                  <a:pt x="80" y="96"/>
                  <a:pt x="80" y="96"/>
                </a:cubicBezTo>
                <a:cubicBezTo>
                  <a:pt x="63" y="96"/>
                  <a:pt x="63" y="96"/>
                  <a:pt x="63" y="96"/>
                </a:cubicBezTo>
                <a:lnTo>
                  <a:pt x="137" y="22"/>
                </a:lnTo>
                <a:close/>
                <a:moveTo>
                  <a:pt x="57" y="104"/>
                </a:moveTo>
                <a:cubicBezTo>
                  <a:pt x="72" y="104"/>
                  <a:pt x="72" y="104"/>
                  <a:pt x="72" y="104"/>
                </a:cubicBezTo>
                <a:cubicBezTo>
                  <a:pt x="72" y="119"/>
                  <a:pt x="72" y="119"/>
                  <a:pt x="72" y="119"/>
                </a:cubicBezTo>
                <a:cubicBezTo>
                  <a:pt x="54" y="122"/>
                  <a:pt x="54" y="122"/>
                  <a:pt x="54" y="122"/>
                </a:cubicBezTo>
                <a:lnTo>
                  <a:pt x="57" y="104"/>
                </a:lnTo>
                <a:close/>
                <a:moveTo>
                  <a:pt x="172" y="60"/>
                </a:moveTo>
                <a:cubicBezTo>
                  <a:pt x="170" y="60"/>
                  <a:pt x="168" y="62"/>
                  <a:pt x="168" y="64"/>
                </a:cubicBezTo>
                <a:cubicBezTo>
                  <a:pt x="168" y="152"/>
                  <a:pt x="168" y="152"/>
                  <a:pt x="168" y="152"/>
                </a:cubicBezTo>
                <a:cubicBezTo>
                  <a:pt x="168" y="161"/>
                  <a:pt x="161" y="168"/>
                  <a:pt x="152" y="168"/>
                </a:cubicBezTo>
                <a:cubicBezTo>
                  <a:pt x="24" y="168"/>
                  <a:pt x="24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15"/>
                  <a:pt x="15" y="8"/>
                  <a:pt x="24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4" y="8"/>
                  <a:pt x="116" y="6"/>
                  <a:pt x="116" y="4"/>
                </a:cubicBezTo>
                <a:cubicBezTo>
                  <a:pt x="116" y="2"/>
                  <a:pt x="114" y="0"/>
                  <a:pt x="112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152" y="176"/>
                  <a:pt x="152" y="176"/>
                  <a:pt x="152" y="176"/>
                </a:cubicBezTo>
                <a:cubicBezTo>
                  <a:pt x="165" y="176"/>
                  <a:pt x="176" y="165"/>
                  <a:pt x="176" y="152"/>
                </a:cubicBezTo>
                <a:cubicBezTo>
                  <a:pt x="176" y="64"/>
                  <a:pt x="176" y="64"/>
                  <a:pt x="176" y="64"/>
                </a:cubicBezTo>
                <a:cubicBezTo>
                  <a:pt x="176" y="62"/>
                  <a:pt x="174" y="60"/>
                  <a:pt x="172" y="6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1" y="332464"/>
            <a:ext cx="832245" cy="470570"/>
          </a:xfrm>
          <a:custGeom>
            <a:avLst/>
            <a:gdLst>
              <a:gd name="connsiteX0" fmla="*/ 0 w 832245"/>
              <a:gd name="connsiteY0" fmla="*/ 0 h 470570"/>
              <a:gd name="connsiteX1" fmla="*/ 596960 w 832245"/>
              <a:gd name="connsiteY1" fmla="*/ 0 h 470570"/>
              <a:gd name="connsiteX2" fmla="*/ 832245 w 832245"/>
              <a:gd name="connsiteY2" fmla="*/ 235285 h 470570"/>
              <a:gd name="connsiteX3" fmla="*/ 832244 w 832245"/>
              <a:gd name="connsiteY3" fmla="*/ 235285 h 470570"/>
              <a:gd name="connsiteX4" fmla="*/ 596959 w 832245"/>
              <a:gd name="connsiteY4" fmla="*/ 470570 h 470570"/>
              <a:gd name="connsiteX5" fmla="*/ 0 w 832245"/>
              <a:gd name="connsiteY5" fmla="*/ 470569 h 470570"/>
              <a:gd name="connsiteX6" fmla="*/ 0 w 832245"/>
              <a:gd name="connsiteY6" fmla="*/ 0 h 47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2245" h="470570">
                <a:moveTo>
                  <a:pt x="0" y="0"/>
                </a:moveTo>
                <a:lnTo>
                  <a:pt x="596960" y="0"/>
                </a:lnTo>
                <a:cubicBezTo>
                  <a:pt x="726904" y="0"/>
                  <a:pt x="832245" y="105341"/>
                  <a:pt x="832245" y="235285"/>
                </a:cubicBezTo>
                <a:lnTo>
                  <a:pt x="832244" y="235285"/>
                </a:lnTo>
                <a:cubicBezTo>
                  <a:pt x="832244" y="365229"/>
                  <a:pt x="726903" y="470570"/>
                  <a:pt x="596959" y="470570"/>
                </a:cubicBezTo>
                <a:lnTo>
                  <a:pt x="0" y="4705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23338" y="337562"/>
            <a:ext cx="524510" cy="460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</a:rPr>
              <a:t>05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>
            <p:custDataLst>
              <p:tags r:id="rId1"/>
            </p:custDataLst>
          </p:nvPr>
        </p:nvSpPr>
        <p:spPr>
          <a:xfrm>
            <a:off x="965835" y="911225"/>
            <a:ext cx="10263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zh-CN" altLang="sv-SE" sz="2400" dirty="0" smtClean="0"/>
              <a:t>我们也在</a:t>
            </a:r>
            <a:r>
              <a:rPr lang="zh-CN" altLang="sv-SE" sz="2400" b="1" dirty="0" smtClean="0">
                <a:solidFill>
                  <a:srgbClr val="00B0F0"/>
                </a:solidFill>
              </a:rPr>
              <a:t>志愿服务</a:t>
            </a:r>
            <a:r>
              <a:rPr lang="zh-CN" altLang="sv-SE" sz="2400" dirty="0" smtClean="0"/>
              <a:t>、</a:t>
            </a:r>
            <a:r>
              <a:rPr lang="zh-CN" altLang="sv-SE" sz="2400" b="1" dirty="0" smtClean="0">
                <a:solidFill>
                  <a:srgbClr val="00B0F0"/>
                </a:solidFill>
              </a:rPr>
              <a:t>社会实践</a:t>
            </a:r>
            <a:r>
              <a:rPr lang="zh-CN" altLang="sv-SE" sz="2400" dirty="0" smtClean="0"/>
              <a:t>中帮助他人、丰富自己</a:t>
            </a:r>
            <a:endParaRPr lang="zh-CN" altLang="sv-SE" sz="2400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2134820"/>
            <a:ext cx="12192000" cy="249824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54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8" name="组合 27"/>
          <p:cNvGrpSpPr/>
          <p:nvPr/>
        </p:nvGrpSpPr>
        <p:grpSpPr>
          <a:xfrm>
            <a:off x="10870058" y="296086"/>
            <a:ext cx="1038440" cy="270063"/>
            <a:chOff x="-53" y="-51"/>
            <a:chExt cx="1022403" cy="265893"/>
          </a:xfrm>
          <a:solidFill>
            <a:schemeClr val="accent1"/>
          </a:solidFill>
        </p:grpSpPr>
        <p:sp>
          <p:nvSpPr>
            <p:cNvPr id="30" name="PA_ImportSvg_636808962213768665"/>
            <p:cNvSpPr/>
            <p:nvPr>
              <p:custDataLst>
                <p:tags r:id="rId1"/>
              </p:custDataLst>
            </p:nvPr>
          </p:nvSpPr>
          <p:spPr>
            <a:xfrm>
              <a:off x="721584" y="-51"/>
              <a:ext cx="265841" cy="265893"/>
            </a:xfrm>
            <a:custGeom>
              <a:avLst/>
              <a:gdLst/>
              <a:ahLst/>
              <a:cxnLst/>
              <a:rect l="l" t="t" r="r" b="b"/>
              <a:pathLst>
                <a:path w="265841" h="265893">
                  <a:moveTo>
                    <a:pt x="138079" y="50"/>
                  </a:moveTo>
                  <a:cubicBezTo>
                    <a:pt x="86341" y="-1"/>
                    <a:pt x="39669" y="31125"/>
                    <a:pt x="19834" y="78910"/>
                  </a:cubicBezTo>
                  <a:cubicBezTo>
                    <a:pt x="0" y="126695"/>
                    <a:pt x="10910" y="181723"/>
                    <a:pt x="47476" y="218325"/>
                  </a:cubicBezTo>
                  <a:cubicBezTo>
                    <a:pt x="84042" y="254928"/>
                    <a:pt x="139059" y="265892"/>
                    <a:pt x="186864" y="246105"/>
                  </a:cubicBezTo>
                  <a:cubicBezTo>
                    <a:pt x="234668" y="226318"/>
                    <a:pt x="265841" y="179677"/>
                    <a:pt x="265841" y="127939"/>
                  </a:cubicBezTo>
                  <a:cubicBezTo>
                    <a:pt x="265841" y="57357"/>
                    <a:pt x="208661" y="120"/>
                    <a:pt x="138079" y="50"/>
                  </a:cubicBezTo>
                  <a:close/>
                  <a:moveTo>
                    <a:pt x="226217" y="86537"/>
                  </a:moveTo>
                  <a:cubicBezTo>
                    <a:pt x="226235" y="86833"/>
                    <a:pt x="226235" y="87130"/>
                    <a:pt x="226217" y="87426"/>
                  </a:cubicBezTo>
                  <a:lnTo>
                    <a:pt x="226217" y="88188"/>
                  </a:lnTo>
                  <a:lnTo>
                    <a:pt x="226217" y="88950"/>
                  </a:lnTo>
                  <a:lnTo>
                    <a:pt x="226217" y="89712"/>
                  </a:lnTo>
                  <a:lnTo>
                    <a:pt x="226217" y="89712"/>
                  </a:lnTo>
                  <a:lnTo>
                    <a:pt x="173766" y="194233"/>
                  </a:lnTo>
                  <a:cubicBezTo>
                    <a:pt x="173024" y="196104"/>
                    <a:pt x="171624" y="197640"/>
                    <a:pt x="169829" y="198551"/>
                  </a:cubicBezTo>
                  <a:lnTo>
                    <a:pt x="168813" y="198551"/>
                  </a:lnTo>
                  <a:lnTo>
                    <a:pt x="168813" y="198551"/>
                  </a:lnTo>
                  <a:lnTo>
                    <a:pt x="167670" y="198551"/>
                  </a:lnTo>
                  <a:lnTo>
                    <a:pt x="163606" y="198551"/>
                  </a:lnTo>
                  <a:lnTo>
                    <a:pt x="162336" y="198551"/>
                  </a:lnTo>
                  <a:lnTo>
                    <a:pt x="162336" y="198551"/>
                  </a:lnTo>
                  <a:lnTo>
                    <a:pt x="161193" y="198551"/>
                  </a:lnTo>
                  <a:cubicBezTo>
                    <a:pt x="159327" y="197634"/>
                    <a:pt x="157876" y="196047"/>
                    <a:pt x="157129" y="194106"/>
                  </a:cubicBezTo>
                  <a:lnTo>
                    <a:pt x="140492" y="161340"/>
                  </a:lnTo>
                  <a:lnTo>
                    <a:pt x="149890" y="142544"/>
                  </a:lnTo>
                  <a:lnTo>
                    <a:pt x="163479" y="169722"/>
                  </a:lnTo>
                  <a:cubicBezTo>
                    <a:pt x="163479" y="169722"/>
                    <a:pt x="165003" y="172770"/>
                    <a:pt x="166527" y="169722"/>
                  </a:cubicBezTo>
                  <a:lnTo>
                    <a:pt x="202595" y="97840"/>
                  </a:lnTo>
                  <a:cubicBezTo>
                    <a:pt x="202595" y="97840"/>
                    <a:pt x="204119" y="94792"/>
                    <a:pt x="200690" y="94792"/>
                  </a:cubicBezTo>
                  <a:lnTo>
                    <a:pt x="172496" y="94792"/>
                  </a:lnTo>
                  <a:cubicBezTo>
                    <a:pt x="170436" y="94904"/>
                    <a:pt x="168572" y="96051"/>
                    <a:pt x="167543" y="97840"/>
                  </a:cubicBezTo>
                  <a:lnTo>
                    <a:pt x="153700" y="125399"/>
                  </a:lnTo>
                  <a:lnTo>
                    <a:pt x="153700" y="125399"/>
                  </a:lnTo>
                  <a:lnTo>
                    <a:pt x="138079" y="156641"/>
                  </a:lnTo>
                  <a:lnTo>
                    <a:pt x="138079" y="156641"/>
                  </a:lnTo>
                  <a:lnTo>
                    <a:pt x="118902" y="194741"/>
                  </a:lnTo>
                  <a:cubicBezTo>
                    <a:pt x="118160" y="196612"/>
                    <a:pt x="116760" y="198148"/>
                    <a:pt x="114965" y="199059"/>
                  </a:cubicBezTo>
                  <a:lnTo>
                    <a:pt x="113949" y="199059"/>
                  </a:lnTo>
                  <a:lnTo>
                    <a:pt x="113949" y="199059"/>
                  </a:lnTo>
                  <a:lnTo>
                    <a:pt x="112933" y="199059"/>
                  </a:lnTo>
                  <a:lnTo>
                    <a:pt x="110139" y="199059"/>
                  </a:lnTo>
                  <a:lnTo>
                    <a:pt x="108869" y="199059"/>
                  </a:lnTo>
                  <a:lnTo>
                    <a:pt x="108869" y="199059"/>
                  </a:lnTo>
                  <a:lnTo>
                    <a:pt x="107726" y="199059"/>
                  </a:lnTo>
                  <a:cubicBezTo>
                    <a:pt x="105915" y="198107"/>
                    <a:pt x="104515" y="196526"/>
                    <a:pt x="103789" y="194614"/>
                  </a:cubicBezTo>
                  <a:lnTo>
                    <a:pt x="50830" y="90093"/>
                  </a:lnTo>
                  <a:lnTo>
                    <a:pt x="50830" y="90093"/>
                  </a:lnTo>
                  <a:lnTo>
                    <a:pt x="50830" y="90093"/>
                  </a:lnTo>
                  <a:lnTo>
                    <a:pt x="50830" y="89331"/>
                  </a:lnTo>
                  <a:lnTo>
                    <a:pt x="50830" y="88569"/>
                  </a:lnTo>
                  <a:lnTo>
                    <a:pt x="50830" y="87426"/>
                  </a:lnTo>
                  <a:cubicBezTo>
                    <a:pt x="50811" y="87130"/>
                    <a:pt x="50811" y="86833"/>
                    <a:pt x="50830" y="86537"/>
                  </a:cubicBezTo>
                  <a:lnTo>
                    <a:pt x="50830" y="86537"/>
                  </a:lnTo>
                  <a:cubicBezTo>
                    <a:pt x="50830" y="86537"/>
                    <a:pt x="50830" y="86537"/>
                    <a:pt x="50830" y="86537"/>
                  </a:cubicBezTo>
                  <a:cubicBezTo>
                    <a:pt x="50814" y="86241"/>
                    <a:pt x="50814" y="85944"/>
                    <a:pt x="50830" y="85648"/>
                  </a:cubicBezTo>
                  <a:lnTo>
                    <a:pt x="50830" y="84124"/>
                  </a:lnTo>
                  <a:lnTo>
                    <a:pt x="50830" y="83362"/>
                  </a:lnTo>
                  <a:lnTo>
                    <a:pt x="50830" y="82600"/>
                  </a:lnTo>
                  <a:lnTo>
                    <a:pt x="50830" y="81965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2735" y="81330"/>
                  </a:lnTo>
                  <a:lnTo>
                    <a:pt x="53370" y="81330"/>
                  </a:lnTo>
                  <a:lnTo>
                    <a:pt x="111282" y="81330"/>
                  </a:lnTo>
                  <a:lnTo>
                    <a:pt x="112171" y="81330"/>
                  </a:lnTo>
                  <a:lnTo>
                    <a:pt x="112171" y="81330"/>
                  </a:lnTo>
                  <a:lnTo>
                    <a:pt x="113060" y="81330"/>
                  </a:lnTo>
                  <a:lnTo>
                    <a:pt x="113060" y="81330"/>
                  </a:lnTo>
                  <a:lnTo>
                    <a:pt x="113949" y="82092"/>
                  </a:lnTo>
                  <a:lnTo>
                    <a:pt x="113949" y="82092"/>
                  </a:lnTo>
                  <a:lnTo>
                    <a:pt x="114711" y="82981"/>
                  </a:lnTo>
                  <a:lnTo>
                    <a:pt x="114711" y="82981"/>
                  </a:lnTo>
                  <a:lnTo>
                    <a:pt x="114711" y="83616"/>
                  </a:lnTo>
                  <a:lnTo>
                    <a:pt x="114711" y="83616"/>
                  </a:lnTo>
                  <a:lnTo>
                    <a:pt x="135666" y="114350"/>
                  </a:lnTo>
                  <a:lnTo>
                    <a:pt x="126268" y="133019"/>
                  </a:lnTo>
                  <a:lnTo>
                    <a:pt x="108488" y="97713"/>
                  </a:lnTo>
                  <a:cubicBezTo>
                    <a:pt x="107550" y="96014"/>
                    <a:pt x="105845" y="94877"/>
                    <a:pt x="103916" y="94665"/>
                  </a:cubicBezTo>
                  <a:lnTo>
                    <a:pt x="75341" y="94665"/>
                  </a:lnTo>
                  <a:cubicBezTo>
                    <a:pt x="71912" y="94665"/>
                    <a:pt x="73436" y="97713"/>
                    <a:pt x="73436" y="97713"/>
                  </a:cubicBezTo>
                  <a:lnTo>
                    <a:pt x="109504" y="169595"/>
                  </a:lnTo>
                  <a:cubicBezTo>
                    <a:pt x="109504" y="169595"/>
                    <a:pt x="111028" y="172643"/>
                    <a:pt x="112552" y="169595"/>
                  </a:cubicBezTo>
                  <a:lnTo>
                    <a:pt x="127157" y="140512"/>
                  </a:lnTo>
                  <a:lnTo>
                    <a:pt x="142016" y="110032"/>
                  </a:lnTo>
                  <a:lnTo>
                    <a:pt x="155859" y="82600"/>
                  </a:lnTo>
                  <a:lnTo>
                    <a:pt x="155859" y="82600"/>
                  </a:lnTo>
                  <a:lnTo>
                    <a:pt x="155859" y="81965"/>
                  </a:lnTo>
                  <a:lnTo>
                    <a:pt x="155859" y="81965"/>
                  </a:lnTo>
                  <a:lnTo>
                    <a:pt x="156621" y="81076"/>
                  </a:lnTo>
                  <a:lnTo>
                    <a:pt x="156621" y="81076"/>
                  </a:lnTo>
                  <a:lnTo>
                    <a:pt x="157383" y="80441"/>
                  </a:lnTo>
                  <a:lnTo>
                    <a:pt x="157383" y="80441"/>
                  </a:lnTo>
                  <a:lnTo>
                    <a:pt x="158145" y="80441"/>
                  </a:lnTo>
                  <a:lnTo>
                    <a:pt x="158780" y="80441"/>
                  </a:lnTo>
                  <a:lnTo>
                    <a:pt x="159542" y="80441"/>
                  </a:lnTo>
                  <a:lnTo>
                    <a:pt x="218089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994" y="80441"/>
                  </a:lnTo>
                  <a:lnTo>
                    <a:pt x="219994" y="80441"/>
                  </a:lnTo>
                  <a:lnTo>
                    <a:pt x="220756" y="81076"/>
                  </a:lnTo>
                  <a:lnTo>
                    <a:pt x="220756" y="81076"/>
                  </a:lnTo>
                  <a:lnTo>
                    <a:pt x="220756" y="81838"/>
                  </a:lnTo>
                  <a:lnTo>
                    <a:pt x="220756" y="81838"/>
                  </a:lnTo>
                  <a:lnTo>
                    <a:pt x="220756" y="82727"/>
                  </a:lnTo>
                  <a:lnTo>
                    <a:pt x="220756" y="83362"/>
                  </a:lnTo>
                  <a:lnTo>
                    <a:pt x="220756" y="84251"/>
                  </a:lnTo>
                  <a:cubicBezTo>
                    <a:pt x="220756" y="84251"/>
                    <a:pt x="220756" y="84251"/>
                    <a:pt x="220756" y="85140"/>
                  </a:cubicBezTo>
                  <a:cubicBezTo>
                    <a:pt x="220756" y="86029"/>
                    <a:pt x="220756" y="85140"/>
                    <a:pt x="220756" y="85140"/>
                  </a:cubicBezTo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4549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PA-椭圆 214"/>
            <p:cNvSpPr/>
            <p:nvPr>
              <p:custDataLst>
                <p:tags r:id="rId2"/>
              </p:custDataLst>
            </p:nvPr>
          </p:nvSpPr>
          <p:spPr>
            <a:xfrm>
              <a:off x="988822" y="223520"/>
              <a:ext cx="33528" cy="3352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4549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-53" y="31607"/>
              <a:ext cx="694871" cy="195625"/>
              <a:chOff x="-53" y="31607"/>
              <a:chExt cx="694871" cy="195625"/>
            </a:xfrm>
            <a:grpFill/>
          </p:grpSpPr>
          <p:sp>
            <p:nvSpPr>
              <p:cNvPr id="33" name="PA-任意多边形 215"/>
              <p:cNvSpPr/>
              <p:nvPr>
                <p:custDataLst>
                  <p:tags r:id="rId3"/>
                </p:custDataLst>
              </p:nvPr>
            </p:nvSpPr>
            <p:spPr>
              <a:xfrm>
                <a:off x="490300" y="32512"/>
                <a:ext cx="204518" cy="193631"/>
              </a:xfrm>
              <a:custGeom>
                <a:avLst/>
                <a:gdLst/>
                <a:ahLst/>
                <a:cxnLst/>
                <a:rect l="0" t="0" r="0" b="0"/>
                <a:pathLst>
                  <a:path w="204518" h="193631">
                    <a:moveTo>
                      <a:pt x="204517" y="139192"/>
                    </a:moveTo>
                    <a:cubicBezTo>
                      <a:pt x="204517" y="124843"/>
                      <a:pt x="198817" y="111082"/>
                      <a:pt x="188671" y="100936"/>
                    </a:cubicBezTo>
                    <a:cubicBezTo>
                      <a:pt x="178525" y="90790"/>
                      <a:pt x="164764" y="85090"/>
                      <a:pt x="150415" y="85090"/>
                    </a:cubicBezTo>
                    <a:lnTo>
                      <a:pt x="51482" y="85090"/>
                    </a:lnTo>
                    <a:cubicBezTo>
                      <a:pt x="39914" y="85830"/>
                      <a:pt x="28894" y="80079"/>
                      <a:pt x="22886" y="70166"/>
                    </a:cubicBezTo>
                    <a:cubicBezTo>
                      <a:pt x="16878" y="60254"/>
                      <a:pt x="16878" y="47823"/>
                      <a:pt x="22886" y="37911"/>
                    </a:cubicBezTo>
                    <a:cubicBezTo>
                      <a:pt x="28894" y="27998"/>
                      <a:pt x="39914" y="22247"/>
                      <a:pt x="51482" y="22987"/>
                    </a:cubicBezTo>
                    <a:lnTo>
                      <a:pt x="186102" y="22987"/>
                    </a:lnTo>
                    <a:cubicBezTo>
                      <a:pt x="191984" y="22368"/>
                      <a:pt x="196449" y="17408"/>
                      <a:pt x="196449" y="11494"/>
                    </a:cubicBezTo>
                    <a:cubicBezTo>
                      <a:pt x="196449" y="5579"/>
                      <a:pt x="191984" y="619"/>
                      <a:pt x="186102" y="0"/>
                    </a:cubicBezTo>
                    <a:lnTo>
                      <a:pt x="51482" y="0"/>
                    </a:lnTo>
                    <a:cubicBezTo>
                      <a:pt x="22655" y="1398"/>
                      <a:pt x="0" y="25178"/>
                      <a:pt x="0" y="54039"/>
                    </a:cubicBezTo>
                    <a:cubicBezTo>
                      <a:pt x="0" y="82900"/>
                      <a:pt x="22655" y="106679"/>
                      <a:pt x="51482" y="108077"/>
                    </a:cubicBezTo>
                    <a:lnTo>
                      <a:pt x="150415" y="108077"/>
                    </a:lnTo>
                    <a:cubicBezTo>
                      <a:pt x="166794" y="109125"/>
                      <a:pt x="179543" y="122716"/>
                      <a:pt x="179543" y="139129"/>
                    </a:cubicBezTo>
                    <a:cubicBezTo>
                      <a:pt x="179543" y="155541"/>
                      <a:pt x="166794" y="169132"/>
                      <a:pt x="150415" y="170180"/>
                    </a:cubicBezTo>
                    <a:lnTo>
                      <a:pt x="15922" y="170180"/>
                    </a:lnTo>
                    <a:cubicBezTo>
                      <a:pt x="11527" y="169717"/>
                      <a:pt x="7253" y="171801"/>
                      <a:pt x="4912" y="175549"/>
                    </a:cubicBezTo>
                    <a:cubicBezTo>
                      <a:pt x="2570" y="179296"/>
                      <a:pt x="2570" y="184051"/>
                      <a:pt x="4912" y="187798"/>
                    </a:cubicBezTo>
                    <a:cubicBezTo>
                      <a:pt x="7253" y="191546"/>
                      <a:pt x="11527" y="193630"/>
                      <a:pt x="15922" y="193167"/>
                    </a:cubicBezTo>
                    <a:lnTo>
                      <a:pt x="150542" y="193167"/>
                    </a:lnTo>
                    <a:cubicBezTo>
                      <a:pt x="180323" y="193097"/>
                      <a:pt x="204447" y="168973"/>
                      <a:pt x="204517" y="13919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4549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4" name="PA-任意多边形 216"/>
              <p:cNvSpPr/>
              <p:nvPr>
                <p:custDataLst>
                  <p:tags r:id="rId4"/>
                </p:custDataLst>
              </p:nvPr>
            </p:nvSpPr>
            <p:spPr>
              <a:xfrm>
                <a:off x="269240" y="32512"/>
                <a:ext cx="202439" cy="192339"/>
              </a:xfrm>
              <a:custGeom>
                <a:avLst/>
                <a:gdLst/>
                <a:ahLst/>
                <a:cxnLst/>
                <a:rect l="0" t="0" r="0" b="0"/>
                <a:pathLst>
                  <a:path w="202439" h="192339">
                    <a:moveTo>
                      <a:pt x="202438" y="54102"/>
                    </a:moveTo>
                    <a:cubicBezTo>
                      <a:pt x="202438" y="39753"/>
                      <a:pt x="196738" y="25992"/>
                      <a:pt x="186592" y="15846"/>
                    </a:cubicBezTo>
                    <a:cubicBezTo>
                      <a:pt x="176446" y="5700"/>
                      <a:pt x="162685" y="0"/>
                      <a:pt x="148336" y="0"/>
                    </a:cubicBezTo>
                    <a:lnTo>
                      <a:pt x="11430" y="0"/>
                    </a:lnTo>
                    <a:cubicBezTo>
                      <a:pt x="5548" y="619"/>
                      <a:pt x="1083" y="5579"/>
                      <a:pt x="1083" y="11493"/>
                    </a:cubicBezTo>
                    <a:cubicBezTo>
                      <a:pt x="1083" y="17408"/>
                      <a:pt x="5548" y="22368"/>
                      <a:pt x="11430" y="22987"/>
                    </a:cubicBezTo>
                    <a:lnTo>
                      <a:pt x="148336" y="22987"/>
                    </a:lnTo>
                    <a:cubicBezTo>
                      <a:pt x="164715" y="24035"/>
                      <a:pt x="177464" y="37626"/>
                      <a:pt x="177464" y="54039"/>
                    </a:cubicBezTo>
                    <a:cubicBezTo>
                      <a:pt x="177464" y="70451"/>
                      <a:pt x="164715" y="84042"/>
                      <a:pt x="148336" y="85090"/>
                    </a:cubicBezTo>
                    <a:lnTo>
                      <a:pt x="33274" y="85090"/>
                    </a:lnTo>
                    <a:cubicBezTo>
                      <a:pt x="14877" y="85160"/>
                      <a:pt x="0" y="100094"/>
                      <a:pt x="0" y="118491"/>
                    </a:cubicBezTo>
                    <a:lnTo>
                      <a:pt x="0" y="118491"/>
                    </a:lnTo>
                    <a:lnTo>
                      <a:pt x="0" y="181991"/>
                    </a:lnTo>
                    <a:cubicBezTo>
                      <a:pt x="619" y="187873"/>
                      <a:pt x="5579" y="192338"/>
                      <a:pt x="11493" y="192338"/>
                    </a:cubicBezTo>
                    <a:cubicBezTo>
                      <a:pt x="17408" y="192338"/>
                      <a:pt x="22368" y="187873"/>
                      <a:pt x="22987" y="181991"/>
                    </a:cubicBezTo>
                    <a:lnTo>
                      <a:pt x="22987" y="150241"/>
                    </a:lnTo>
                    <a:lnTo>
                      <a:pt x="22987" y="150241"/>
                    </a:lnTo>
                    <a:lnTo>
                      <a:pt x="22987" y="118491"/>
                    </a:lnTo>
                    <a:cubicBezTo>
                      <a:pt x="22987" y="112810"/>
                      <a:pt x="27593" y="108204"/>
                      <a:pt x="33274" y="108204"/>
                    </a:cubicBezTo>
                    <a:lnTo>
                      <a:pt x="148336" y="108204"/>
                    </a:lnTo>
                    <a:cubicBezTo>
                      <a:pt x="178216" y="108204"/>
                      <a:pt x="202438" y="83982"/>
                      <a:pt x="202438" y="5410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4549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5" name="PA-任意多边形 217"/>
              <p:cNvSpPr/>
              <p:nvPr>
                <p:custDataLst>
                  <p:tags r:id="rId5"/>
                </p:custDataLst>
              </p:nvPr>
            </p:nvSpPr>
            <p:spPr>
              <a:xfrm>
                <a:off x="-53" y="31607"/>
                <a:ext cx="232511" cy="195625"/>
              </a:xfrm>
              <a:custGeom>
                <a:avLst/>
                <a:gdLst/>
                <a:ahLst/>
                <a:cxnLst/>
                <a:rect l="0" t="0" r="0" b="0"/>
                <a:pathLst>
                  <a:path w="232511" h="195625">
                    <a:moveTo>
                      <a:pt x="232336" y="12589"/>
                    </a:moveTo>
                    <a:cubicBezTo>
                      <a:pt x="232510" y="8064"/>
                      <a:pt x="229967" y="3872"/>
                      <a:pt x="225874" y="1936"/>
                    </a:cubicBezTo>
                    <a:cubicBezTo>
                      <a:pt x="221781" y="0"/>
                      <a:pt x="216927" y="694"/>
                      <a:pt x="213540" y="3699"/>
                    </a:cubicBezTo>
                    <a:lnTo>
                      <a:pt x="130228" y="71390"/>
                    </a:lnTo>
                    <a:lnTo>
                      <a:pt x="148516" y="86249"/>
                    </a:lnTo>
                    <a:lnTo>
                      <a:pt x="209476" y="36719"/>
                    </a:lnTo>
                    <a:lnTo>
                      <a:pt x="209476" y="158893"/>
                    </a:lnTo>
                    <a:lnTo>
                      <a:pt x="183060" y="137430"/>
                    </a:lnTo>
                    <a:cubicBezTo>
                      <a:pt x="182600" y="137243"/>
                      <a:pt x="182172" y="136986"/>
                      <a:pt x="181790" y="136668"/>
                    </a:cubicBezTo>
                    <a:lnTo>
                      <a:pt x="116004" y="82693"/>
                    </a:lnTo>
                    <a:lnTo>
                      <a:pt x="97970" y="97552"/>
                    </a:lnTo>
                    <a:lnTo>
                      <a:pt x="97970" y="97552"/>
                    </a:lnTo>
                    <a:lnTo>
                      <a:pt x="78158" y="113681"/>
                    </a:lnTo>
                    <a:lnTo>
                      <a:pt x="50853" y="135779"/>
                    </a:lnTo>
                    <a:lnTo>
                      <a:pt x="50853" y="135779"/>
                    </a:lnTo>
                    <a:lnTo>
                      <a:pt x="23040" y="158893"/>
                    </a:lnTo>
                    <a:lnTo>
                      <a:pt x="23040" y="36719"/>
                    </a:lnTo>
                    <a:lnTo>
                      <a:pt x="83873" y="86122"/>
                    </a:lnTo>
                    <a:lnTo>
                      <a:pt x="101653" y="71263"/>
                    </a:lnTo>
                    <a:lnTo>
                      <a:pt x="19992" y="4588"/>
                    </a:lnTo>
                    <a:lnTo>
                      <a:pt x="19992" y="4588"/>
                    </a:lnTo>
                    <a:lnTo>
                      <a:pt x="18976" y="3699"/>
                    </a:lnTo>
                    <a:cubicBezTo>
                      <a:pt x="16638" y="1756"/>
                      <a:pt x="13622" y="824"/>
                      <a:pt x="10595" y="1110"/>
                    </a:cubicBezTo>
                    <a:cubicBezTo>
                      <a:pt x="7568" y="1396"/>
                      <a:pt x="4780" y="2876"/>
                      <a:pt x="2847" y="5223"/>
                    </a:cubicBezTo>
                    <a:cubicBezTo>
                      <a:pt x="1154" y="7300"/>
                      <a:pt x="254" y="9910"/>
                      <a:pt x="307" y="12589"/>
                    </a:cubicBezTo>
                    <a:lnTo>
                      <a:pt x="53" y="12589"/>
                    </a:lnTo>
                    <a:lnTo>
                      <a:pt x="53" y="182769"/>
                    </a:lnTo>
                    <a:lnTo>
                      <a:pt x="53" y="182769"/>
                    </a:lnTo>
                    <a:cubicBezTo>
                      <a:pt x="0" y="185448"/>
                      <a:pt x="900" y="188058"/>
                      <a:pt x="2593" y="190135"/>
                    </a:cubicBezTo>
                    <a:cubicBezTo>
                      <a:pt x="6702" y="194999"/>
                      <a:pt x="13971" y="195624"/>
                      <a:pt x="18849" y="191532"/>
                    </a:cubicBezTo>
                    <a:lnTo>
                      <a:pt x="116131" y="112411"/>
                    </a:lnTo>
                    <a:lnTo>
                      <a:pt x="213413" y="191532"/>
                    </a:lnTo>
                    <a:cubicBezTo>
                      <a:pt x="218291" y="195624"/>
                      <a:pt x="225560" y="194999"/>
                      <a:pt x="229669" y="190135"/>
                    </a:cubicBezTo>
                    <a:cubicBezTo>
                      <a:pt x="231352" y="188053"/>
                      <a:pt x="232251" y="185446"/>
                      <a:pt x="232209" y="182769"/>
                    </a:cubicBezTo>
                    <a:lnTo>
                      <a:pt x="232209" y="182769"/>
                    </a:lnTo>
                    <a:lnTo>
                      <a:pt x="232209" y="12462"/>
                    </a:lnTo>
                  </a:path>
                </a:pathLst>
              </a:custGeom>
              <a:grpFill/>
              <a:ln w="635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6350">
                    <a:solidFill>
                      <a:schemeClr val="accent1"/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4549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37" name="文本框 36"/>
          <p:cNvSpPr txBox="1"/>
          <p:nvPr/>
        </p:nvSpPr>
        <p:spPr>
          <a:xfrm>
            <a:off x="3337560" y="2738869"/>
            <a:ext cx="5516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+mj-ea"/>
                <a:ea typeface="+mj-ea"/>
              </a:rPr>
              <a:t>我们是一个团体</a:t>
            </a:r>
            <a:endParaRPr lang="zh-CN" altLang="en-US" sz="6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5887674" y="5237111"/>
            <a:ext cx="416653" cy="537458"/>
            <a:chOff x="7943999" y="-448297"/>
            <a:chExt cx="611562" cy="788880"/>
          </a:xfrm>
          <a:solidFill>
            <a:schemeClr val="accent2"/>
          </a:solidFill>
        </p:grpSpPr>
        <p:sp>
          <p:nvSpPr>
            <p:cNvPr id="39" name="矩形 38"/>
            <p:cNvSpPr/>
            <p:nvPr/>
          </p:nvSpPr>
          <p:spPr>
            <a:xfrm>
              <a:off x="8073419" y="-448297"/>
              <a:ext cx="165100" cy="6630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 rot="18900000">
              <a:off x="7943999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 rot="2700000" flipH="1">
              <a:off x="8206311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122737" y="3408903"/>
            <a:ext cx="3946526" cy="691257"/>
            <a:chOff x="869268" y="6105837"/>
            <a:chExt cx="3946526" cy="691257"/>
          </a:xfrm>
          <a:solidFill>
            <a:schemeClr val="bg1">
              <a:alpha val="5000"/>
            </a:schemeClr>
          </a:solidFill>
        </p:grpSpPr>
        <p:sp>
          <p:nvSpPr>
            <p:cNvPr id="18" name="椭圆 17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椭圆 71"/>
          <p:cNvSpPr/>
          <p:nvPr/>
        </p:nvSpPr>
        <p:spPr>
          <a:xfrm>
            <a:off x="5460039" y="1280160"/>
            <a:ext cx="1271922" cy="1271922"/>
          </a:xfrm>
          <a:prstGeom prst="ellipse">
            <a:avLst/>
          </a:prstGeom>
          <a:solidFill>
            <a:schemeClr val="accent2"/>
          </a:solidFill>
          <a:ln w="76200">
            <a:solidFill>
              <a:srgbClr val="FBFB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</a:rPr>
              <a:t>06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867681" y="306764"/>
            <a:ext cx="2760980" cy="52197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>
                <a:solidFill>
                  <a:schemeClr val="tx2"/>
                </a:solidFill>
                <a:effectLst/>
              </a:rPr>
              <a:t>我们是一个团体</a:t>
            </a:r>
            <a:endParaRPr lang="zh-CN" altLang="en-US" sz="2800" spc="100" dirty="0">
              <a:solidFill>
                <a:schemeClr val="tx2"/>
              </a:solidFill>
              <a:effectLst/>
            </a:endParaRPr>
          </a:p>
        </p:txBody>
      </p:sp>
      <p:sp>
        <p:nvSpPr>
          <p:cNvPr id="28" name="任意多边形 27"/>
          <p:cNvSpPr/>
          <p:nvPr/>
        </p:nvSpPr>
        <p:spPr>
          <a:xfrm>
            <a:off x="1" y="332464"/>
            <a:ext cx="832245" cy="470570"/>
          </a:xfrm>
          <a:custGeom>
            <a:avLst/>
            <a:gdLst>
              <a:gd name="connsiteX0" fmla="*/ 0 w 832245"/>
              <a:gd name="connsiteY0" fmla="*/ 0 h 470570"/>
              <a:gd name="connsiteX1" fmla="*/ 596960 w 832245"/>
              <a:gd name="connsiteY1" fmla="*/ 0 h 470570"/>
              <a:gd name="connsiteX2" fmla="*/ 832245 w 832245"/>
              <a:gd name="connsiteY2" fmla="*/ 235285 h 470570"/>
              <a:gd name="connsiteX3" fmla="*/ 832244 w 832245"/>
              <a:gd name="connsiteY3" fmla="*/ 235285 h 470570"/>
              <a:gd name="connsiteX4" fmla="*/ 596959 w 832245"/>
              <a:gd name="connsiteY4" fmla="*/ 470570 h 470570"/>
              <a:gd name="connsiteX5" fmla="*/ 0 w 832245"/>
              <a:gd name="connsiteY5" fmla="*/ 470569 h 470570"/>
              <a:gd name="connsiteX6" fmla="*/ 0 w 832245"/>
              <a:gd name="connsiteY6" fmla="*/ 0 h 47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2245" h="470570">
                <a:moveTo>
                  <a:pt x="0" y="0"/>
                </a:moveTo>
                <a:lnTo>
                  <a:pt x="596960" y="0"/>
                </a:lnTo>
                <a:cubicBezTo>
                  <a:pt x="726904" y="0"/>
                  <a:pt x="832245" y="105341"/>
                  <a:pt x="832245" y="235285"/>
                </a:cubicBezTo>
                <a:lnTo>
                  <a:pt x="832244" y="235285"/>
                </a:lnTo>
                <a:cubicBezTo>
                  <a:pt x="832244" y="365229"/>
                  <a:pt x="726903" y="470570"/>
                  <a:pt x="596959" y="470570"/>
                </a:cubicBezTo>
                <a:lnTo>
                  <a:pt x="0" y="4705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223338" y="337562"/>
            <a:ext cx="524510" cy="460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</a:rPr>
              <a:t>06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9" name="Прямоугольник 34"/>
          <p:cNvSpPr/>
          <p:nvPr/>
        </p:nvSpPr>
        <p:spPr>
          <a:xfrm>
            <a:off x="0" y="1563370"/>
            <a:ext cx="7687945" cy="45834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" name="任意多边形 59"/>
          <p:cNvSpPr/>
          <p:nvPr/>
        </p:nvSpPr>
        <p:spPr>
          <a:xfrm>
            <a:off x="8663238" y="4158920"/>
            <a:ext cx="941602" cy="349334"/>
          </a:xfrm>
          <a:custGeom>
            <a:avLst/>
            <a:gdLst>
              <a:gd name="connsiteX0" fmla="*/ 0 w 941602"/>
              <a:gd name="connsiteY0" fmla="*/ 0 h 349334"/>
              <a:gd name="connsiteX1" fmla="*/ 941602 w 941602"/>
              <a:gd name="connsiteY1" fmla="*/ 0 h 349334"/>
              <a:gd name="connsiteX2" fmla="*/ 941602 w 941602"/>
              <a:gd name="connsiteY2" fmla="*/ 349334 h 349334"/>
              <a:gd name="connsiteX3" fmla="*/ 0 w 941602"/>
              <a:gd name="connsiteY3" fmla="*/ 349334 h 349334"/>
              <a:gd name="connsiteX4" fmla="*/ 0 w 941602"/>
              <a:gd name="connsiteY4" fmla="*/ 0 h 349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602" h="349334">
                <a:moveTo>
                  <a:pt x="0" y="0"/>
                </a:moveTo>
                <a:lnTo>
                  <a:pt x="941602" y="0"/>
                </a:lnTo>
                <a:lnTo>
                  <a:pt x="941602" y="349334"/>
                </a:lnTo>
                <a:lnTo>
                  <a:pt x="0" y="3493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13792" tIns="113792" rIns="113792" bIns="0" numCol="1" spcCol="1270" anchor="t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kern="1200" dirty="0" smtClean="0"/>
              <a:t> </a:t>
            </a:r>
            <a:endParaRPr lang="ru-RU" sz="1600" kern="1200" dirty="0"/>
          </a:p>
        </p:txBody>
      </p:sp>
      <p:sp>
        <p:nvSpPr>
          <p:cNvPr id="61" name="Овал 2"/>
          <p:cNvSpPr/>
          <p:nvPr/>
        </p:nvSpPr>
        <p:spPr>
          <a:xfrm>
            <a:off x="172931" y="1929729"/>
            <a:ext cx="870391" cy="870391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Овал 17"/>
          <p:cNvSpPr/>
          <p:nvPr/>
        </p:nvSpPr>
        <p:spPr>
          <a:xfrm>
            <a:off x="172931" y="3371856"/>
            <a:ext cx="870391" cy="870391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3" name="Овал 19"/>
          <p:cNvSpPr/>
          <p:nvPr/>
        </p:nvSpPr>
        <p:spPr>
          <a:xfrm>
            <a:off x="172930" y="4813983"/>
            <a:ext cx="870391" cy="870391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Shape 1417"/>
          <p:cNvSpPr/>
          <p:nvPr/>
        </p:nvSpPr>
        <p:spPr bwMode="auto">
          <a:xfrm>
            <a:off x="448832" y="3600678"/>
            <a:ext cx="312932" cy="3922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8" extrusionOk="0">
                <a:moveTo>
                  <a:pt x="18077" y="8547"/>
                </a:moveTo>
                <a:cubicBezTo>
                  <a:pt x="19182" y="9499"/>
                  <a:pt x="20046" y="10569"/>
                  <a:pt x="20670" y="11749"/>
                </a:cubicBezTo>
                <a:cubicBezTo>
                  <a:pt x="21291" y="12932"/>
                  <a:pt x="21600" y="14075"/>
                  <a:pt x="21600" y="15179"/>
                </a:cubicBezTo>
                <a:cubicBezTo>
                  <a:pt x="21600" y="16159"/>
                  <a:pt x="21344" y="17041"/>
                  <a:pt x="20832" y="17815"/>
                </a:cubicBezTo>
                <a:cubicBezTo>
                  <a:pt x="20321" y="18593"/>
                  <a:pt x="19594" y="19260"/>
                  <a:pt x="18661" y="19812"/>
                </a:cubicBezTo>
                <a:cubicBezTo>
                  <a:pt x="17724" y="20364"/>
                  <a:pt x="16585" y="20795"/>
                  <a:pt x="15253" y="21099"/>
                </a:cubicBezTo>
                <a:cubicBezTo>
                  <a:pt x="13917" y="21403"/>
                  <a:pt x="12435" y="21558"/>
                  <a:pt x="10800" y="21558"/>
                </a:cubicBezTo>
                <a:cubicBezTo>
                  <a:pt x="9168" y="21558"/>
                  <a:pt x="7683" y="21403"/>
                  <a:pt x="6350" y="21099"/>
                </a:cubicBezTo>
                <a:cubicBezTo>
                  <a:pt x="5015" y="20795"/>
                  <a:pt x="3879" y="20364"/>
                  <a:pt x="2936" y="19812"/>
                </a:cubicBezTo>
                <a:cubicBezTo>
                  <a:pt x="1994" y="19260"/>
                  <a:pt x="1270" y="18590"/>
                  <a:pt x="761" y="17810"/>
                </a:cubicBezTo>
                <a:cubicBezTo>
                  <a:pt x="256" y="17030"/>
                  <a:pt x="0" y="16151"/>
                  <a:pt x="0" y="15179"/>
                </a:cubicBezTo>
                <a:cubicBezTo>
                  <a:pt x="0" y="14075"/>
                  <a:pt x="318" y="12935"/>
                  <a:pt x="949" y="11758"/>
                </a:cubicBezTo>
                <a:cubicBezTo>
                  <a:pt x="1582" y="10581"/>
                  <a:pt x="2450" y="9510"/>
                  <a:pt x="3557" y="8547"/>
                </a:cubicBezTo>
                <a:cubicBezTo>
                  <a:pt x="3654" y="8404"/>
                  <a:pt x="3823" y="8345"/>
                  <a:pt x="4057" y="8370"/>
                </a:cubicBezTo>
                <a:cubicBezTo>
                  <a:pt x="4291" y="8398"/>
                  <a:pt x="4447" y="8491"/>
                  <a:pt x="4528" y="8654"/>
                </a:cubicBezTo>
                <a:cubicBezTo>
                  <a:pt x="4565" y="8801"/>
                  <a:pt x="4565" y="8930"/>
                  <a:pt x="4528" y="9046"/>
                </a:cubicBezTo>
                <a:cubicBezTo>
                  <a:pt x="4447" y="9361"/>
                  <a:pt x="4378" y="9739"/>
                  <a:pt x="4319" y="10178"/>
                </a:cubicBezTo>
                <a:cubicBezTo>
                  <a:pt x="4259" y="10617"/>
                  <a:pt x="4238" y="11073"/>
                  <a:pt x="4259" y="11547"/>
                </a:cubicBezTo>
                <a:cubicBezTo>
                  <a:pt x="4278" y="12017"/>
                  <a:pt x="4344" y="12476"/>
                  <a:pt x="4453" y="12915"/>
                </a:cubicBezTo>
                <a:cubicBezTo>
                  <a:pt x="4562" y="13355"/>
                  <a:pt x="4749" y="13735"/>
                  <a:pt x="5021" y="14047"/>
                </a:cubicBezTo>
                <a:cubicBezTo>
                  <a:pt x="5330" y="14380"/>
                  <a:pt x="5717" y="14599"/>
                  <a:pt x="6185" y="14709"/>
                </a:cubicBezTo>
                <a:cubicBezTo>
                  <a:pt x="5698" y="13323"/>
                  <a:pt x="5498" y="12008"/>
                  <a:pt x="5589" y="10758"/>
                </a:cubicBezTo>
                <a:cubicBezTo>
                  <a:pt x="5676" y="9510"/>
                  <a:pt x="5920" y="8345"/>
                  <a:pt x="6319" y="7266"/>
                </a:cubicBezTo>
                <a:cubicBezTo>
                  <a:pt x="6718" y="6187"/>
                  <a:pt x="7224" y="5213"/>
                  <a:pt x="7836" y="4340"/>
                </a:cubicBezTo>
                <a:cubicBezTo>
                  <a:pt x="8450" y="3470"/>
                  <a:pt x="9040" y="2721"/>
                  <a:pt x="9608" y="2090"/>
                </a:cubicBezTo>
                <a:cubicBezTo>
                  <a:pt x="10173" y="1459"/>
                  <a:pt x="10663" y="980"/>
                  <a:pt x="11068" y="654"/>
                </a:cubicBezTo>
                <a:cubicBezTo>
                  <a:pt x="11477" y="327"/>
                  <a:pt x="11692" y="150"/>
                  <a:pt x="11711" y="124"/>
                </a:cubicBezTo>
                <a:cubicBezTo>
                  <a:pt x="11961" y="-42"/>
                  <a:pt x="12195" y="-42"/>
                  <a:pt x="12416" y="124"/>
                </a:cubicBezTo>
                <a:cubicBezTo>
                  <a:pt x="12513" y="192"/>
                  <a:pt x="12582" y="293"/>
                  <a:pt x="12616" y="414"/>
                </a:cubicBezTo>
                <a:cubicBezTo>
                  <a:pt x="12650" y="535"/>
                  <a:pt x="12647" y="645"/>
                  <a:pt x="12610" y="747"/>
                </a:cubicBezTo>
                <a:cubicBezTo>
                  <a:pt x="12610" y="761"/>
                  <a:pt x="12532" y="955"/>
                  <a:pt x="12376" y="1318"/>
                </a:cubicBezTo>
                <a:cubicBezTo>
                  <a:pt x="12223" y="1681"/>
                  <a:pt x="12117" y="2141"/>
                  <a:pt x="12058" y="2693"/>
                </a:cubicBezTo>
                <a:cubicBezTo>
                  <a:pt x="11995" y="3244"/>
                  <a:pt x="12029" y="3850"/>
                  <a:pt x="12161" y="4503"/>
                </a:cubicBezTo>
                <a:cubicBezTo>
                  <a:pt x="12292" y="5162"/>
                  <a:pt x="12644" y="5773"/>
                  <a:pt x="13222" y="6339"/>
                </a:cubicBezTo>
                <a:cubicBezTo>
                  <a:pt x="13590" y="6728"/>
                  <a:pt x="13927" y="7108"/>
                  <a:pt x="14229" y="7486"/>
                </a:cubicBezTo>
                <a:cubicBezTo>
                  <a:pt x="14532" y="7863"/>
                  <a:pt x="14791" y="8283"/>
                  <a:pt x="15006" y="8744"/>
                </a:cubicBezTo>
                <a:cubicBezTo>
                  <a:pt x="15219" y="9209"/>
                  <a:pt x="15390" y="9750"/>
                  <a:pt x="15515" y="10364"/>
                </a:cubicBezTo>
                <a:cubicBezTo>
                  <a:pt x="15640" y="10978"/>
                  <a:pt x="15702" y="11710"/>
                  <a:pt x="15702" y="12555"/>
                </a:cubicBezTo>
                <a:cubicBezTo>
                  <a:pt x="15702" y="12850"/>
                  <a:pt x="15546" y="13028"/>
                  <a:pt x="15237" y="13079"/>
                </a:cubicBezTo>
                <a:cubicBezTo>
                  <a:pt x="15119" y="13098"/>
                  <a:pt x="14997" y="13079"/>
                  <a:pt x="14872" y="13028"/>
                </a:cubicBezTo>
                <a:cubicBezTo>
                  <a:pt x="14747" y="12971"/>
                  <a:pt x="14666" y="12887"/>
                  <a:pt x="14626" y="12769"/>
                </a:cubicBezTo>
                <a:cubicBezTo>
                  <a:pt x="14485" y="12490"/>
                  <a:pt x="14276" y="12270"/>
                  <a:pt x="13999" y="12110"/>
                </a:cubicBezTo>
                <a:cubicBezTo>
                  <a:pt x="13721" y="11946"/>
                  <a:pt x="13406" y="11868"/>
                  <a:pt x="13056" y="11868"/>
                </a:cubicBezTo>
                <a:cubicBezTo>
                  <a:pt x="12588" y="11868"/>
                  <a:pt x="12192" y="12017"/>
                  <a:pt x="11870" y="12318"/>
                </a:cubicBezTo>
                <a:cubicBezTo>
                  <a:pt x="11546" y="12619"/>
                  <a:pt x="11384" y="12986"/>
                  <a:pt x="11384" y="13419"/>
                </a:cubicBezTo>
                <a:cubicBezTo>
                  <a:pt x="11384" y="14504"/>
                  <a:pt x="12161" y="15044"/>
                  <a:pt x="13715" y="15036"/>
                </a:cubicBezTo>
                <a:cubicBezTo>
                  <a:pt x="14691" y="15036"/>
                  <a:pt x="15453" y="14751"/>
                  <a:pt x="15999" y="14185"/>
                </a:cubicBezTo>
                <a:cubicBezTo>
                  <a:pt x="16370" y="13800"/>
                  <a:pt x="16635" y="13343"/>
                  <a:pt x="16798" y="12819"/>
                </a:cubicBezTo>
                <a:cubicBezTo>
                  <a:pt x="16963" y="12290"/>
                  <a:pt x="17066" y="11778"/>
                  <a:pt x="17103" y="11273"/>
                </a:cubicBezTo>
                <a:cubicBezTo>
                  <a:pt x="17144" y="10769"/>
                  <a:pt x="17156" y="10310"/>
                  <a:pt x="17135" y="9893"/>
                </a:cubicBezTo>
                <a:cubicBezTo>
                  <a:pt x="17116" y="9474"/>
                  <a:pt x="17097" y="9195"/>
                  <a:pt x="17075" y="9049"/>
                </a:cubicBezTo>
                <a:cubicBezTo>
                  <a:pt x="17016" y="8942"/>
                  <a:pt x="17016" y="8812"/>
                  <a:pt x="17075" y="8657"/>
                </a:cubicBezTo>
                <a:cubicBezTo>
                  <a:pt x="17156" y="8494"/>
                  <a:pt x="17312" y="8401"/>
                  <a:pt x="17547" y="8373"/>
                </a:cubicBezTo>
                <a:cubicBezTo>
                  <a:pt x="17781" y="8347"/>
                  <a:pt x="17955" y="8404"/>
                  <a:pt x="18077" y="8547"/>
                </a:cubicBezTo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lIns="38100" tIns="38100" rIns="38100" bIns="38100" anchor="ctr"/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  <a:defRPr sz="6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80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+mn-lt"/>
              <a:ea typeface="+mn-ea"/>
            </a:endParaRPr>
          </a:p>
        </p:txBody>
      </p:sp>
      <p:sp>
        <p:nvSpPr>
          <p:cNvPr id="65" name="Shape 1459"/>
          <p:cNvSpPr/>
          <p:nvPr/>
        </p:nvSpPr>
        <p:spPr bwMode="auto">
          <a:xfrm>
            <a:off x="398145" y="5063284"/>
            <a:ext cx="414307" cy="3922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34" y="6152"/>
                </a:moveTo>
                <a:cubicBezTo>
                  <a:pt x="11406" y="6502"/>
                  <a:pt x="11552" y="6917"/>
                  <a:pt x="11672" y="7395"/>
                </a:cubicBezTo>
                <a:cubicBezTo>
                  <a:pt x="11747" y="7412"/>
                  <a:pt x="11886" y="7434"/>
                  <a:pt x="12089" y="7462"/>
                </a:cubicBezTo>
                <a:cubicBezTo>
                  <a:pt x="12291" y="7488"/>
                  <a:pt x="12501" y="7527"/>
                  <a:pt x="12715" y="7578"/>
                </a:cubicBezTo>
                <a:cubicBezTo>
                  <a:pt x="12929" y="7626"/>
                  <a:pt x="13120" y="7680"/>
                  <a:pt x="13289" y="7731"/>
                </a:cubicBezTo>
                <a:cubicBezTo>
                  <a:pt x="13459" y="7787"/>
                  <a:pt x="13543" y="7849"/>
                  <a:pt x="13543" y="7923"/>
                </a:cubicBezTo>
                <a:lnTo>
                  <a:pt x="13543" y="10328"/>
                </a:lnTo>
                <a:cubicBezTo>
                  <a:pt x="13543" y="10416"/>
                  <a:pt x="13459" y="10495"/>
                  <a:pt x="13289" y="10549"/>
                </a:cubicBezTo>
                <a:cubicBezTo>
                  <a:pt x="13120" y="10611"/>
                  <a:pt x="12929" y="10659"/>
                  <a:pt x="12715" y="10707"/>
                </a:cubicBezTo>
                <a:cubicBezTo>
                  <a:pt x="12501" y="10752"/>
                  <a:pt x="12289" y="10783"/>
                  <a:pt x="12077" y="10800"/>
                </a:cubicBezTo>
                <a:cubicBezTo>
                  <a:pt x="11867" y="10820"/>
                  <a:pt x="11731" y="10837"/>
                  <a:pt x="11672" y="10857"/>
                </a:cubicBezTo>
                <a:cubicBezTo>
                  <a:pt x="11566" y="11243"/>
                  <a:pt x="11430" y="11639"/>
                  <a:pt x="11255" y="12045"/>
                </a:cubicBezTo>
                <a:cubicBezTo>
                  <a:pt x="11430" y="12325"/>
                  <a:pt x="11594" y="12596"/>
                  <a:pt x="11757" y="12864"/>
                </a:cubicBezTo>
                <a:cubicBezTo>
                  <a:pt x="11919" y="13127"/>
                  <a:pt x="12100" y="13395"/>
                  <a:pt x="12303" y="13655"/>
                </a:cubicBezTo>
                <a:lnTo>
                  <a:pt x="12326" y="13787"/>
                </a:lnTo>
                <a:cubicBezTo>
                  <a:pt x="12326" y="13841"/>
                  <a:pt x="12249" y="13977"/>
                  <a:pt x="12096" y="14194"/>
                </a:cubicBezTo>
                <a:cubicBezTo>
                  <a:pt x="11940" y="14411"/>
                  <a:pt x="11762" y="14637"/>
                  <a:pt x="11559" y="14877"/>
                </a:cubicBezTo>
                <a:cubicBezTo>
                  <a:pt x="11357" y="15117"/>
                  <a:pt x="11166" y="15326"/>
                  <a:pt x="10992" y="15513"/>
                </a:cubicBezTo>
                <a:cubicBezTo>
                  <a:pt x="10813" y="15696"/>
                  <a:pt x="10702" y="15789"/>
                  <a:pt x="10658" y="15789"/>
                </a:cubicBezTo>
                <a:cubicBezTo>
                  <a:pt x="10643" y="15789"/>
                  <a:pt x="10566" y="15727"/>
                  <a:pt x="10427" y="15606"/>
                </a:cubicBezTo>
                <a:cubicBezTo>
                  <a:pt x="10288" y="15484"/>
                  <a:pt x="10135" y="15346"/>
                  <a:pt x="9966" y="15188"/>
                </a:cubicBezTo>
                <a:cubicBezTo>
                  <a:pt x="9796" y="15030"/>
                  <a:pt x="9638" y="14886"/>
                  <a:pt x="9493" y="14747"/>
                </a:cubicBezTo>
                <a:cubicBezTo>
                  <a:pt x="9344" y="14615"/>
                  <a:pt x="9250" y="14524"/>
                  <a:pt x="9205" y="14476"/>
                </a:cubicBezTo>
                <a:cubicBezTo>
                  <a:pt x="8866" y="14685"/>
                  <a:pt x="8537" y="14852"/>
                  <a:pt x="8212" y="14979"/>
                </a:cubicBezTo>
                <a:cubicBezTo>
                  <a:pt x="8212" y="15069"/>
                  <a:pt x="8200" y="15236"/>
                  <a:pt x="8179" y="15476"/>
                </a:cubicBezTo>
                <a:cubicBezTo>
                  <a:pt x="8156" y="15721"/>
                  <a:pt x="8127" y="15976"/>
                  <a:pt x="8090" y="16241"/>
                </a:cubicBezTo>
                <a:cubicBezTo>
                  <a:pt x="8052" y="16509"/>
                  <a:pt x="8005" y="16744"/>
                  <a:pt x="7948" y="16944"/>
                </a:cubicBezTo>
                <a:cubicBezTo>
                  <a:pt x="7892" y="17148"/>
                  <a:pt x="7833" y="17249"/>
                  <a:pt x="7774" y="17249"/>
                </a:cubicBezTo>
                <a:lnTo>
                  <a:pt x="5769" y="17249"/>
                </a:lnTo>
                <a:cubicBezTo>
                  <a:pt x="5708" y="17249"/>
                  <a:pt x="5651" y="17147"/>
                  <a:pt x="5595" y="16944"/>
                </a:cubicBezTo>
                <a:cubicBezTo>
                  <a:pt x="5538" y="16744"/>
                  <a:pt x="5494" y="16509"/>
                  <a:pt x="5463" y="16241"/>
                </a:cubicBezTo>
                <a:cubicBezTo>
                  <a:pt x="5435" y="15976"/>
                  <a:pt x="5406" y="15721"/>
                  <a:pt x="5385" y="15484"/>
                </a:cubicBezTo>
                <a:cubicBezTo>
                  <a:pt x="5362" y="15244"/>
                  <a:pt x="5352" y="15078"/>
                  <a:pt x="5352" y="14979"/>
                </a:cubicBezTo>
                <a:cubicBezTo>
                  <a:pt x="5013" y="14871"/>
                  <a:pt x="4682" y="14702"/>
                  <a:pt x="4359" y="14476"/>
                </a:cubicBezTo>
                <a:cubicBezTo>
                  <a:pt x="4126" y="14685"/>
                  <a:pt x="3895" y="14894"/>
                  <a:pt x="3667" y="15106"/>
                </a:cubicBezTo>
                <a:cubicBezTo>
                  <a:pt x="3439" y="15321"/>
                  <a:pt x="3213" y="15535"/>
                  <a:pt x="2996" y="15761"/>
                </a:cubicBezTo>
                <a:lnTo>
                  <a:pt x="2883" y="15789"/>
                </a:lnTo>
                <a:cubicBezTo>
                  <a:pt x="2855" y="15789"/>
                  <a:pt x="2751" y="15696"/>
                  <a:pt x="2573" y="15513"/>
                </a:cubicBezTo>
                <a:cubicBezTo>
                  <a:pt x="2396" y="15326"/>
                  <a:pt x="2212" y="15117"/>
                  <a:pt x="2022" y="14877"/>
                </a:cubicBezTo>
                <a:cubicBezTo>
                  <a:pt x="1829" y="14637"/>
                  <a:pt x="1657" y="14411"/>
                  <a:pt x="1504" y="14194"/>
                </a:cubicBezTo>
                <a:cubicBezTo>
                  <a:pt x="1349" y="13977"/>
                  <a:pt x="1273" y="13841"/>
                  <a:pt x="1273" y="13787"/>
                </a:cubicBezTo>
                <a:cubicBezTo>
                  <a:pt x="1273" y="13771"/>
                  <a:pt x="1320" y="13677"/>
                  <a:pt x="1419" y="13511"/>
                </a:cubicBezTo>
                <a:cubicBezTo>
                  <a:pt x="1516" y="13347"/>
                  <a:pt x="1629" y="13163"/>
                  <a:pt x="1751" y="12971"/>
                </a:cubicBezTo>
                <a:cubicBezTo>
                  <a:pt x="1876" y="12777"/>
                  <a:pt x="1991" y="12590"/>
                  <a:pt x="2100" y="12415"/>
                </a:cubicBezTo>
                <a:cubicBezTo>
                  <a:pt x="2210" y="12240"/>
                  <a:pt x="2278" y="12127"/>
                  <a:pt x="2309" y="12071"/>
                </a:cubicBezTo>
                <a:cubicBezTo>
                  <a:pt x="2135" y="11687"/>
                  <a:pt x="1989" y="11260"/>
                  <a:pt x="1869" y="10800"/>
                </a:cubicBezTo>
                <a:cubicBezTo>
                  <a:pt x="1794" y="10783"/>
                  <a:pt x="1655" y="10761"/>
                  <a:pt x="1452" y="10732"/>
                </a:cubicBezTo>
                <a:cubicBezTo>
                  <a:pt x="1250" y="10707"/>
                  <a:pt x="1043" y="10676"/>
                  <a:pt x="826" y="10639"/>
                </a:cubicBezTo>
                <a:cubicBezTo>
                  <a:pt x="612" y="10602"/>
                  <a:pt x="421" y="10554"/>
                  <a:pt x="252" y="10498"/>
                </a:cubicBezTo>
                <a:cubicBezTo>
                  <a:pt x="82" y="10439"/>
                  <a:pt x="0" y="10374"/>
                  <a:pt x="0" y="10300"/>
                </a:cubicBezTo>
                <a:lnTo>
                  <a:pt x="0" y="7869"/>
                </a:lnTo>
                <a:cubicBezTo>
                  <a:pt x="0" y="7798"/>
                  <a:pt x="82" y="7725"/>
                  <a:pt x="252" y="7660"/>
                </a:cubicBezTo>
                <a:cubicBezTo>
                  <a:pt x="421" y="7590"/>
                  <a:pt x="617" y="7539"/>
                  <a:pt x="838" y="7502"/>
                </a:cubicBezTo>
                <a:cubicBezTo>
                  <a:pt x="1059" y="7468"/>
                  <a:pt x="1273" y="7434"/>
                  <a:pt x="1476" y="7409"/>
                </a:cubicBezTo>
                <a:cubicBezTo>
                  <a:pt x="1678" y="7380"/>
                  <a:pt x="1817" y="7366"/>
                  <a:pt x="1892" y="7366"/>
                </a:cubicBezTo>
                <a:cubicBezTo>
                  <a:pt x="1982" y="6926"/>
                  <a:pt x="2121" y="6531"/>
                  <a:pt x="2309" y="6178"/>
                </a:cubicBezTo>
                <a:cubicBezTo>
                  <a:pt x="2135" y="5901"/>
                  <a:pt x="1965" y="5621"/>
                  <a:pt x="1796" y="5347"/>
                </a:cubicBezTo>
                <a:cubicBezTo>
                  <a:pt x="1629" y="5074"/>
                  <a:pt x="1452" y="4803"/>
                  <a:pt x="1273" y="4543"/>
                </a:cubicBezTo>
                <a:lnTo>
                  <a:pt x="1229" y="4407"/>
                </a:lnTo>
                <a:cubicBezTo>
                  <a:pt x="1229" y="4354"/>
                  <a:pt x="1304" y="4221"/>
                  <a:pt x="1457" y="4009"/>
                </a:cubicBezTo>
                <a:cubicBezTo>
                  <a:pt x="1612" y="3797"/>
                  <a:pt x="1789" y="3574"/>
                  <a:pt x="1987" y="3334"/>
                </a:cubicBezTo>
                <a:cubicBezTo>
                  <a:pt x="2187" y="3094"/>
                  <a:pt x="2375" y="2883"/>
                  <a:pt x="2551" y="2696"/>
                </a:cubicBezTo>
                <a:cubicBezTo>
                  <a:pt x="2728" y="2515"/>
                  <a:pt x="2839" y="2419"/>
                  <a:pt x="2883" y="2419"/>
                </a:cubicBezTo>
                <a:cubicBezTo>
                  <a:pt x="2900" y="2419"/>
                  <a:pt x="2975" y="2479"/>
                  <a:pt x="3114" y="2597"/>
                </a:cubicBezTo>
                <a:cubicBezTo>
                  <a:pt x="3253" y="2713"/>
                  <a:pt x="3408" y="2851"/>
                  <a:pt x="3578" y="3007"/>
                </a:cubicBezTo>
                <a:cubicBezTo>
                  <a:pt x="3745" y="3165"/>
                  <a:pt x="3907" y="3320"/>
                  <a:pt x="4060" y="3470"/>
                </a:cubicBezTo>
                <a:cubicBezTo>
                  <a:pt x="4215" y="3617"/>
                  <a:pt x="4307" y="3707"/>
                  <a:pt x="4336" y="3744"/>
                </a:cubicBezTo>
                <a:cubicBezTo>
                  <a:pt x="4660" y="3518"/>
                  <a:pt x="4999" y="3354"/>
                  <a:pt x="5352" y="3244"/>
                </a:cubicBezTo>
                <a:cubicBezTo>
                  <a:pt x="5352" y="3173"/>
                  <a:pt x="5362" y="3004"/>
                  <a:pt x="5385" y="2747"/>
                </a:cubicBezTo>
                <a:cubicBezTo>
                  <a:pt x="5406" y="2484"/>
                  <a:pt x="5435" y="2225"/>
                  <a:pt x="5463" y="1968"/>
                </a:cubicBezTo>
                <a:cubicBezTo>
                  <a:pt x="5494" y="1708"/>
                  <a:pt x="5534" y="1476"/>
                  <a:pt x="5583" y="1264"/>
                </a:cubicBezTo>
                <a:cubicBezTo>
                  <a:pt x="5630" y="1053"/>
                  <a:pt x="5694" y="948"/>
                  <a:pt x="5769" y="948"/>
                </a:cubicBezTo>
                <a:lnTo>
                  <a:pt x="7774" y="948"/>
                </a:lnTo>
                <a:cubicBezTo>
                  <a:pt x="7833" y="948"/>
                  <a:pt x="7892" y="1053"/>
                  <a:pt x="7948" y="1264"/>
                </a:cubicBezTo>
                <a:cubicBezTo>
                  <a:pt x="8005" y="1476"/>
                  <a:pt x="8047" y="1708"/>
                  <a:pt x="8078" y="1968"/>
                </a:cubicBezTo>
                <a:cubicBezTo>
                  <a:pt x="8109" y="2225"/>
                  <a:pt x="8134" y="2484"/>
                  <a:pt x="8156" y="2747"/>
                </a:cubicBezTo>
                <a:cubicBezTo>
                  <a:pt x="8179" y="3004"/>
                  <a:pt x="8198" y="3173"/>
                  <a:pt x="8212" y="3244"/>
                </a:cubicBezTo>
                <a:cubicBezTo>
                  <a:pt x="8551" y="3354"/>
                  <a:pt x="8873" y="3512"/>
                  <a:pt x="9182" y="3715"/>
                </a:cubicBezTo>
                <a:cubicBezTo>
                  <a:pt x="9415" y="3512"/>
                  <a:pt x="9650" y="3306"/>
                  <a:pt x="9886" y="3106"/>
                </a:cubicBezTo>
                <a:cubicBezTo>
                  <a:pt x="10123" y="2899"/>
                  <a:pt x="10352" y="2691"/>
                  <a:pt x="10568" y="2476"/>
                </a:cubicBezTo>
                <a:lnTo>
                  <a:pt x="10658" y="2419"/>
                </a:lnTo>
                <a:cubicBezTo>
                  <a:pt x="10688" y="2419"/>
                  <a:pt x="10792" y="2518"/>
                  <a:pt x="10968" y="2710"/>
                </a:cubicBezTo>
                <a:cubicBezTo>
                  <a:pt x="11145" y="2905"/>
                  <a:pt x="11331" y="3117"/>
                  <a:pt x="11526" y="3348"/>
                </a:cubicBezTo>
                <a:cubicBezTo>
                  <a:pt x="11721" y="3577"/>
                  <a:pt x="11900" y="3797"/>
                  <a:pt x="12060" y="4009"/>
                </a:cubicBezTo>
                <a:cubicBezTo>
                  <a:pt x="12223" y="4221"/>
                  <a:pt x="12303" y="4354"/>
                  <a:pt x="12303" y="4407"/>
                </a:cubicBezTo>
                <a:cubicBezTo>
                  <a:pt x="12303" y="4444"/>
                  <a:pt x="12253" y="4543"/>
                  <a:pt x="12152" y="4712"/>
                </a:cubicBezTo>
                <a:cubicBezTo>
                  <a:pt x="12049" y="4879"/>
                  <a:pt x="11936" y="5057"/>
                  <a:pt x="11813" y="5251"/>
                </a:cubicBezTo>
                <a:cubicBezTo>
                  <a:pt x="11689" y="5446"/>
                  <a:pt x="11568" y="5630"/>
                  <a:pt x="11453" y="5808"/>
                </a:cubicBezTo>
                <a:cubicBezTo>
                  <a:pt x="11335" y="5983"/>
                  <a:pt x="11260" y="6096"/>
                  <a:pt x="11234" y="6152"/>
                </a:cubicBezTo>
                <a:moveTo>
                  <a:pt x="6781" y="11545"/>
                </a:moveTo>
                <a:cubicBezTo>
                  <a:pt x="7061" y="11545"/>
                  <a:pt x="7322" y="11480"/>
                  <a:pt x="7570" y="11356"/>
                </a:cubicBezTo>
                <a:cubicBezTo>
                  <a:pt x="7819" y="11229"/>
                  <a:pt x="8036" y="11057"/>
                  <a:pt x="8219" y="10837"/>
                </a:cubicBezTo>
                <a:cubicBezTo>
                  <a:pt x="8403" y="10616"/>
                  <a:pt x="8546" y="10357"/>
                  <a:pt x="8652" y="10060"/>
                </a:cubicBezTo>
                <a:cubicBezTo>
                  <a:pt x="8758" y="9761"/>
                  <a:pt x="8810" y="9447"/>
                  <a:pt x="8810" y="9111"/>
                </a:cubicBezTo>
                <a:cubicBezTo>
                  <a:pt x="8810" y="8778"/>
                  <a:pt x="8758" y="8459"/>
                  <a:pt x="8652" y="8160"/>
                </a:cubicBezTo>
                <a:cubicBezTo>
                  <a:pt x="8546" y="7858"/>
                  <a:pt x="8403" y="7592"/>
                  <a:pt x="8219" y="7372"/>
                </a:cubicBezTo>
                <a:cubicBezTo>
                  <a:pt x="8036" y="7152"/>
                  <a:pt x="7819" y="6980"/>
                  <a:pt x="7570" y="6847"/>
                </a:cubicBezTo>
                <a:cubicBezTo>
                  <a:pt x="7322" y="6717"/>
                  <a:pt x="7061" y="6649"/>
                  <a:pt x="6781" y="6649"/>
                </a:cubicBezTo>
                <a:cubicBezTo>
                  <a:pt x="6211" y="6649"/>
                  <a:pt x="5727" y="6889"/>
                  <a:pt x="5329" y="7367"/>
                </a:cubicBezTo>
                <a:cubicBezTo>
                  <a:pt x="4931" y="7844"/>
                  <a:pt x="4731" y="8425"/>
                  <a:pt x="4731" y="9111"/>
                </a:cubicBezTo>
                <a:cubicBezTo>
                  <a:pt x="4731" y="9448"/>
                  <a:pt x="4785" y="9761"/>
                  <a:pt x="4896" y="10060"/>
                </a:cubicBezTo>
                <a:cubicBezTo>
                  <a:pt x="5004" y="10357"/>
                  <a:pt x="5150" y="10616"/>
                  <a:pt x="5334" y="10837"/>
                </a:cubicBezTo>
                <a:cubicBezTo>
                  <a:pt x="5517" y="11057"/>
                  <a:pt x="5736" y="11229"/>
                  <a:pt x="5988" y="11356"/>
                </a:cubicBezTo>
                <a:cubicBezTo>
                  <a:pt x="6240" y="11480"/>
                  <a:pt x="6501" y="11545"/>
                  <a:pt x="6781" y="11545"/>
                </a:cubicBezTo>
                <a:moveTo>
                  <a:pt x="20496" y="16952"/>
                </a:moveTo>
                <a:cubicBezTo>
                  <a:pt x="20428" y="17294"/>
                  <a:pt x="20341" y="17613"/>
                  <a:pt x="20235" y="17913"/>
                </a:cubicBezTo>
                <a:cubicBezTo>
                  <a:pt x="20251" y="17963"/>
                  <a:pt x="20294" y="18051"/>
                  <a:pt x="20364" y="18161"/>
                </a:cubicBezTo>
                <a:cubicBezTo>
                  <a:pt x="20437" y="18274"/>
                  <a:pt x="20508" y="18398"/>
                  <a:pt x="20574" y="18528"/>
                </a:cubicBezTo>
                <a:cubicBezTo>
                  <a:pt x="20642" y="18655"/>
                  <a:pt x="20701" y="18779"/>
                  <a:pt x="20755" y="18898"/>
                </a:cubicBezTo>
                <a:cubicBezTo>
                  <a:pt x="20807" y="19014"/>
                  <a:pt x="20833" y="19098"/>
                  <a:pt x="20833" y="19141"/>
                </a:cubicBezTo>
                <a:cubicBezTo>
                  <a:pt x="20833" y="19177"/>
                  <a:pt x="20762" y="19282"/>
                  <a:pt x="20626" y="19460"/>
                </a:cubicBezTo>
                <a:cubicBezTo>
                  <a:pt x="20487" y="19635"/>
                  <a:pt x="20324" y="19821"/>
                  <a:pt x="20141" y="20013"/>
                </a:cubicBezTo>
                <a:cubicBezTo>
                  <a:pt x="19957" y="20205"/>
                  <a:pt x="19778" y="20389"/>
                  <a:pt x="19611" y="20558"/>
                </a:cubicBezTo>
                <a:cubicBezTo>
                  <a:pt x="19442" y="20730"/>
                  <a:pt x="19333" y="20849"/>
                  <a:pt x="19289" y="20911"/>
                </a:cubicBezTo>
                <a:lnTo>
                  <a:pt x="19199" y="20968"/>
                </a:lnTo>
                <a:cubicBezTo>
                  <a:pt x="19169" y="20968"/>
                  <a:pt x="19107" y="20928"/>
                  <a:pt x="19013" y="20852"/>
                </a:cubicBezTo>
                <a:cubicBezTo>
                  <a:pt x="18919" y="20773"/>
                  <a:pt x="18823" y="20685"/>
                  <a:pt x="18726" y="20586"/>
                </a:cubicBezTo>
                <a:cubicBezTo>
                  <a:pt x="18630" y="20488"/>
                  <a:pt x="18533" y="20392"/>
                  <a:pt x="18439" y="20295"/>
                </a:cubicBezTo>
                <a:cubicBezTo>
                  <a:pt x="18345" y="20199"/>
                  <a:pt x="18284" y="20137"/>
                  <a:pt x="18253" y="20101"/>
                </a:cubicBezTo>
                <a:cubicBezTo>
                  <a:pt x="17975" y="20208"/>
                  <a:pt x="17681" y="20295"/>
                  <a:pt x="17373" y="20358"/>
                </a:cubicBezTo>
                <a:cubicBezTo>
                  <a:pt x="17359" y="20411"/>
                  <a:pt x="17323" y="20510"/>
                  <a:pt x="17274" y="20649"/>
                </a:cubicBezTo>
                <a:cubicBezTo>
                  <a:pt x="17220" y="20787"/>
                  <a:pt x="17161" y="20925"/>
                  <a:pt x="17097" y="21061"/>
                </a:cubicBezTo>
                <a:cubicBezTo>
                  <a:pt x="17034" y="21196"/>
                  <a:pt x="16973" y="21320"/>
                  <a:pt x="16911" y="21431"/>
                </a:cubicBezTo>
                <a:cubicBezTo>
                  <a:pt x="16853" y="21546"/>
                  <a:pt x="16798" y="21600"/>
                  <a:pt x="16754" y="21600"/>
                </a:cubicBezTo>
                <a:cubicBezTo>
                  <a:pt x="16709" y="21600"/>
                  <a:pt x="16577" y="21569"/>
                  <a:pt x="16361" y="21498"/>
                </a:cubicBezTo>
                <a:cubicBezTo>
                  <a:pt x="16142" y="21431"/>
                  <a:pt x="15906" y="21349"/>
                  <a:pt x="15655" y="21247"/>
                </a:cubicBezTo>
                <a:cubicBezTo>
                  <a:pt x="15405" y="21148"/>
                  <a:pt x="15179" y="21044"/>
                  <a:pt x="14979" y="20931"/>
                </a:cubicBezTo>
                <a:cubicBezTo>
                  <a:pt x="14779" y="20818"/>
                  <a:pt x="14680" y="20719"/>
                  <a:pt x="14680" y="20629"/>
                </a:cubicBezTo>
                <a:cubicBezTo>
                  <a:pt x="14680" y="20420"/>
                  <a:pt x="14699" y="20205"/>
                  <a:pt x="14737" y="19985"/>
                </a:cubicBezTo>
                <a:cubicBezTo>
                  <a:pt x="14774" y="19765"/>
                  <a:pt x="14810" y="19556"/>
                  <a:pt x="14838" y="19355"/>
                </a:cubicBezTo>
                <a:cubicBezTo>
                  <a:pt x="14718" y="19248"/>
                  <a:pt x="14612" y="19129"/>
                  <a:pt x="14518" y="18999"/>
                </a:cubicBezTo>
                <a:cubicBezTo>
                  <a:pt x="14424" y="18870"/>
                  <a:pt x="14339" y="18731"/>
                  <a:pt x="14263" y="18587"/>
                </a:cubicBezTo>
                <a:cubicBezTo>
                  <a:pt x="14092" y="18607"/>
                  <a:pt x="13920" y="18618"/>
                  <a:pt x="13750" y="18630"/>
                </a:cubicBezTo>
                <a:cubicBezTo>
                  <a:pt x="13583" y="18638"/>
                  <a:pt x="13414" y="18641"/>
                  <a:pt x="13251" y="18641"/>
                </a:cubicBezTo>
                <a:lnTo>
                  <a:pt x="13087" y="18641"/>
                </a:lnTo>
                <a:cubicBezTo>
                  <a:pt x="13037" y="18641"/>
                  <a:pt x="13007" y="18590"/>
                  <a:pt x="12990" y="18491"/>
                </a:cubicBezTo>
                <a:cubicBezTo>
                  <a:pt x="12976" y="18418"/>
                  <a:pt x="12945" y="18260"/>
                  <a:pt x="12901" y="18011"/>
                </a:cubicBezTo>
                <a:cubicBezTo>
                  <a:pt x="12856" y="17763"/>
                  <a:pt x="12804" y="17503"/>
                  <a:pt x="12748" y="17229"/>
                </a:cubicBezTo>
                <a:cubicBezTo>
                  <a:pt x="12691" y="16953"/>
                  <a:pt x="12644" y="16704"/>
                  <a:pt x="12609" y="16478"/>
                </a:cubicBezTo>
                <a:cubicBezTo>
                  <a:pt x="12569" y="16252"/>
                  <a:pt x="12552" y="16123"/>
                  <a:pt x="12552" y="16086"/>
                </a:cubicBezTo>
                <a:cubicBezTo>
                  <a:pt x="12552" y="16032"/>
                  <a:pt x="12602" y="15973"/>
                  <a:pt x="12703" y="15911"/>
                </a:cubicBezTo>
                <a:cubicBezTo>
                  <a:pt x="12804" y="15849"/>
                  <a:pt x="12922" y="15784"/>
                  <a:pt x="13054" y="15713"/>
                </a:cubicBezTo>
                <a:cubicBezTo>
                  <a:pt x="13183" y="15645"/>
                  <a:pt x="13310" y="15592"/>
                  <a:pt x="13430" y="15546"/>
                </a:cubicBezTo>
                <a:cubicBezTo>
                  <a:pt x="13550" y="15501"/>
                  <a:pt x="13633" y="15470"/>
                  <a:pt x="13677" y="15453"/>
                </a:cubicBezTo>
                <a:cubicBezTo>
                  <a:pt x="13708" y="15241"/>
                  <a:pt x="13743" y="15069"/>
                  <a:pt x="13786" y="14922"/>
                </a:cubicBezTo>
                <a:cubicBezTo>
                  <a:pt x="13826" y="14778"/>
                  <a:pt x="13885" y="14615"/>
                  <a:pt x="13960" y="14423"/>
                </a:cubicBezTo>
                <a:cubicBezTo>
                  <a:pt x="13929" y="14389"/>
                  <a:pt x="13882" y="14310"/>
                  <a:pt x="13814" y="14194"/>
                </a:cubicBezTo>
                <a:cubicBezTo>
                  <a:pt x="13746" y="14075"/>
                  <a:pt x="13677" y="13951"/>
                  <a:pt x="13604" y="13824"/>
                </a:cubicBezTo>
                <a:cubicBezTo>
                  <a:pt x="13534" y="13694"/>
                  <a:pt x="13470" y="13567"/>
                  <a:pt x="13419" y="13446"/>
                </a:cubicBezTo>
                <a:cubicBezTo>
                  <a:pt x="13367" y="13325"/>
                  <a:pt x="13341" y="13243"/>
                  <a:pt x="13341" y="13209"/>
                </a:cubicBezTo>
                <a:cubicBezTo>
                  <a:pt x="13341" y="13172"/>
                  <a:pt x="13409" y="13065"/>
                  <a:pt x="13548" y="12887"/>
                </a:cubicBezTo>
                <a:cubicBezTo>
                  <a:pt x="13687" y="12715"/>
                  <a:pt x="13849" y="12531"/>
                  <a:pt x="14033" y="12336"/>
                </a:cubicBezTo>
                <a:cubicBezTo>
                  <a:pt x="14216" y="12144"/>
                  <a:pt x="14393" y="11961"/>
                  <a:pt x="14562" y="11797"/>
                </a:cubicBezTo>
                <a:cubicBezTo>
                  <a:pt x="14732" y="11628"/>
                  <a:pt x="14838" y="11517"/>
                  <a:pt x="14883" y="11467"/>
                </a:cubicBezTo>
                <a:lnTo>
                  <a:pt x="14974" y="11410"/>
                </a:lnTo>
                <a:cubicBezTo>
                  <a:pt x="15005" y="11410"/>
                  <a:pt x="15066" y="11450"/>
                  <a:pt x="15160" y="11526"/>
                </a:cubicBezTo>
                <a:cubicBezTo>
                  <a:pt x="15254" y="11599"/>
                  <a:pt x="15349" y="11690"/>
                  <a:pt x="15447" y="11789"/>
                </a:cubicBezTo>
                <a:cubicBezTo>
                  <a:pt x="15544" y="11887"/>
                  <a:pt x="15640" y="11983"/>
                  <a:pt x="15735" y="12076"/>
                </a:cubicBezTo>
                <a:cubicBezTo>
                  <a:pt x="15829" y="12175"/>
                  <a:pt x="15890" y="12237"/>
                  <a:pt x="15920" y="12277"/>
                </a:cubicBezTo>
                <a:cubicBezTo>
                  <a:pt x="16184" y="12167"/>
                  <a:pt x="16469" y="12082"/>
                  <a:pt x="16777" y="12017"/>
                </a:cubicBezTo>
                <a:cubicBezTo>
                  <a:pt x="16791" y="11964"/>
                  <a:pt x="16827" y="11868"/>
                  <a:pt x="16878" y="11726"/>
                </a:cubicBezTo>
                <a:cubicBezTo>
                  <a:pt x="16930" y="11588"/>
                  <a:pt x="16991" y="11450"/>
                  <a:pt x="17064" y="11317"/>
                </a:cubicBezTo>
                <a:cubicBezTo>
                  <a:pt x="17135" y="11178"/>
                  <a:pt x="17201" y="11057"/>
                  <a:pt x="17262" y="10941"/>
                </a:cubicBezTo>
                <a:cubicBezTo>
                  <a:pt x="17321" y="10831"/>
                  <a:pt x="17373" y="10775"/>
                  <a:pt x="17420" y="10775"/>
                </a:cubicBezTo>
                <a:cubicBezTo>
                  <a:pt x="17448" y="10775"/>
                  <a:pt x="17575" y="10806"/>
                  <a:pt x="17803" y="10871"/>
                </a:cubicBezTo>
                <a:cubicBezTo>
                  <a:pt x="18027" y="10930"/>
                  <a:pt x="18265" y="11015"/>
                  <a:pt x="18517" y="11119"/>
                </a:cubicBezTo>
                <a:cubicBezTo>
                  <a:pt x="18768" y="11224"/>
                  <a:pt x="18997" y="11328"/>
                  <a:pt x="19199" y="11438"/>
                </a:cubicBezTo>
                <a:cubicBezTo>
                  <a:pt x="19402" y="11546"/>
                  <a:pt x="19503" y="11647"/>
                  <a:pt x="19503" y="11746"/>
                </a:cubicBezTo>
                <a:cubicBezTo>
                  <a:pt x="19503" y="11955"/>
                  <a:pt x="19482" y="12167"/>
                  <a:pt x="19442" y="12384"/>
                </a:cubicBezTo>
                <a:cubicBezTo>
                  <a:pt x="19399" y="12599"/>
                  <a:pt x="19364" y="12810"/>
                  <a:pt x="19333" y="13017"/>
                </a:cubicBezTo>
                <a:cubicBezTo>
                  <a:pt x="19453" y="13124"/>
                  <a:pt x="19562" y="13245"/>
                  <a:pt x="19656" y="13375"/>
                </a:cubicBezTo>
                <a:cubicBezTo>
                  <a:pt x="19750" y="13505"/>
                  <a:pt x="19835" y="13643"/>
                  <a:pt x="19910" y="13787"/>
                </a:cubicBezTo>
                <a:cubicBezTo>
                  <a:pt x="20096" y="13771"/>
                  <a:pt x="20282" y="13756"/>
                  <a:pt x="20466" y="13748"/>
                </a:cubicBezTo>
                <a:cubicBezTo>
                  <a:pt x="20651" y="13737"/>
                  <a:pt x="20830" y="13734"/>
                  <a:pt x="21002" y="13734"/>
                </a:cubicBezTo>
                <a:cubicBezTo>
                  <a:pt x="21061" y="13734"/>
                  <a:pt x="21129" y="13852"/>
                  <a:pt x="21205" y="14092"/>
                </a:cubicBezTo>
                <a:cubicBezTo>
                  <a:pt x="21280" y="14333"/>
                  <a:pt x="21346" y="14604"/>
                  <a:pt x="21402" y="14911"/>
                </a:cubicBezTo>
                <a:cubicBezTo>
                  <a:pt x="21459" y="15216"/>
                  <a:pt x="21506" y="15507"/>
                  <a:pt x="21544" y="15784"/>
                </a:cubicBezTo>
                <a:cubicBezTo>
                  <a:pt x="21581" y="16058"/>
                  <a:pt x="21600" y="16236"/>
                  <a:pt x="21600" y="16315"/>
                </a:cubicBezTo>
                <a:cubicBezTo>
                  <a:pt x="21600" y="16371"/>
                  <a:pt x="21548" y="16427"/>
                  <a:pt x="21447" y="16492"/>
                </a:cubicBezTo>
                <a:cubicBezTo>
                  <a:pt x="21346" y="16554"/>
                  <a:pt x="21235" y="16614"/>
                  <a:pt x="21115" y="16665"/>
                </a:cubicBezTo>
                <a:cubicBezTo>
                  <a:pt x="20995" y="16721"/>
                  <a:pt x="20873" y="16777"/>
                  <a:pt x="20748" y="16837"/>
                </a:cubicBezTo>
                <a:cubicBezTo>
                  <a:pt x="20623" y="16893"/>
                  <a:pt x="20541" y="16933"/>
                  <a:pt x="20496" y="16952"/>
                </a:cubicBezTo>
                <a:moveTo>
                  <a:pt x="20515" y="6070"/>
                </a:moveTo>
                <a:cubicBezTo>
                  <a:pt x="20416" y="6395"/>
                  <a:pt x="20301" y="6678"/>
                  <a:pt x="20164" y="6920"/>
                </a:cubicBezTo>
                <a:cubicBezTo>
                  <a:pt x="20181" y="6960"/>
                  <a:pt x="20211" y="7030"/>
                  <a:pt x="20256" y="7143"/>
                </a:cubicBezTo>
                <a:cubicBezTo>
                  <a:pt x="20301" y="7256"/>
                  <a:pt x="20353" y="7378"/>
                  <a:pt x="20409" y="7510"/>
                </a:cubicBezTo>
                <a:cubicBezTo>
                  <a:pt x="20463" y="7640"/>
                  <a:pt x="20510" y="7759"/>
                  <a:pt x="20550" y="7869"/>
                </a:cubicBezTo>
                <a:cubicBezTo>
                  <a:pt x="20586" y="7974"/>
                  <a:pt x="20604" y="8041"/>
                  <a:pt x="20604" y="8058"/>
                </a:cubicBezTo>
                <a:cubicBezTo>
                  <a:pt x="20604" y="8112"/>
                  <a:pt x="20520" y="8217"/>
                  <a:pt x="20353" y="8375"/>
                </a:cubicBezTo>
                <a:cubicBezTo>
                  <a:pt x="20183" y="8533"/>
                  <a:pt x="19995" y="8696"/>
                  <a:pt x="19788" y="8863"/>
                </a:cubicBezTo>
                <a:cubicBezTo>
                  <a:pt x="19581" y="9027"/>
                  <a:pt x="19388" y="9176"/>
                  <a:pt x="19209" y="9309"/>
                </a:cubicBezTo>
                <a:cubicBezTo>
                  <a:pt x="19027" y="9439"/>
                  <a:pt x="18931" y="9501"/>
                  <a:pt x="18914" y="9501"/>
                </a:cubicBezTo>
                <a:cubicBezTo>
                  <a:pt x="18886" y="9501"/>
                  <a:pt x="18832" y="9462"/>
                  <a:pt x="18757" y="9374"/>
                </a:cubicBezTo>
                <a:cubicBezTo>
                  <a:pt x="18684" y="9289"/>
                  <a:pt x="18601" y="9193"/>
                  <a:pt x="18514" y="9083"/>
                </a:cubicBezTo>
                <a:cubicBezTo>
                  <a:pt x="18430" y="8979"/>
                  <a:pt x="18352" y="8871"/>
                  <a:pt x="18284" y="8767"/>
                </a:cubicBezTo>
                <a:cubicBezTo>
                  <a:pt x="18215" y="8663"/>
                  <a:pt x="18168" y="8592"/>
                  <a:pt x="18138" y="8558"/>
                </a:cubicBezTo>
                <a:cubicBezTo>
                  <a:pt x="18032" y="8592"/>
                  <a:pt x="17926" y="8620"/>
                  <a:pt x="17815" y="8640"/>
                </a:cubicBezTo>
                <a:cubicBezTo>
                  <a:pt x="17707" y="8657"/>
                  <a:pt x="17596" y="8657"/>
                  <a:pt x="17483" y="8640"/>
                </a:cubicBezTo>
                <a:lnTo>
                  <a:pt x="17326" y="8640"/>
                </a:lnTo>
                <a:cubicBezTo>
                  <a:pt x="17297" y="8674"/>
                  <a:pt x="17250" y="8750"/>
                  <a:pt x="17192" y="8863"/>
                </a:cubicBezTo>
                <a:cubicBezTo>
                  <a:pt x="17130" y="8973"/>
                  <a:pt x="17067" y="9092"/>
                  <a:pt x="16994" y="9213"/>
                </a:cubicBezTo>
                <a:cubicBezTo>
                  <a:pt x="16923" y="9335"/>
                  <a:pt x="16853" y="9442"/>
                  <a:pt x="16784" y="9529"/>
                </a:cubicBezTo>
                <a:cubicBezTo>
                  <a:pt x="16718" y="9620"/>
                  <a:pt x="16669" y="9668"/>
                  <a:pt x="16638" y="9668"/>
                </a:cubicBezTo>
                <a:cubicBezTo>
                  <a:pt x="16610" y="9668"/>
                  <a:pt x="16495" y="9617"/>
                  <a:pt x="16302" y="9518"/>
                </a:cubicBezTo>
                <a:cubicBezTo>
                  <a:pt x="16106" y="9419"/>
                  <a:pt x="15902" y="9304"/>
                  <a:pt x="15687" y="9171"/>
                </a:cubicBezTo>
                <a:cubicBezTo>
                  <a:pt x="15473" y="9041"/>
                  <a:pt x="15278" y="8911"/>
                  <a:pt x="15101" y="8778"/>
                </a:cubicBezTo>
                <a:cubicBezTo>
                  <a:pt x="14925" y="8649"/>
                  <a:pt x="14835" y="8558"/>
                  <a:pt x="14835" y="8505"/>
                </a:cubicBezTo>
                <a:cubicBezTo>
                  <a:pt x="14835" y="8488"/>
                  <a:pt x="14847" y="8420"/>
                  <a:pt x="14868" y="8307"/>
                </a:cubicBezTo>
                <a:cubicBezTo>
                  <a:pt x="14892" y="8194"/>
                  <a:pt x="14923" y="8073"/>
                  <a:pt x="14960" y="7948"/>
                </a:cubicBezTo>
                <a:cubicBezTo>
                  <a:pt x="14998" y="7824"/>
                  <a:pt x="15031" y="7700"/>
                  <a:pt x="15061" y="7579"/>
                </a:cubicBezTo>
                <a:cubicBezTo>
                  <a:pt x="15092" y="7457"/>
                  <a:pt x="15113" y="7378"/>
                  <a:pt x="15130" y="7341"/>
                </a:cubicBezTo>
                <a:cubicBezTo>
                  <a:pt x="14958" y="7133"/>
                  <a:pt x="14814" y="6867"/>
                  <a:pt x="14701" y="6542"/>
                </a:cubicBezTo>
                <a:cubicBezTo>
                  <a:pt x="14303" y="6525"/>
                  <a:pt x="14021" y="6503"/>
                  <a:pt x="13856" y="6475"/>
                </a:cubicBezTo>
                <a:cubicBezTo>
                  <a:pt x="13692" y="6446"/>
                  <a:pt x="13581" y="6364"/>
                  <a:pt x="13529" y="6226"/>
                </a:cubicBezTo>
                <a:cubicBezTo>
                  <a:pt x="13477" y="6085"/>
                  <a:pt x="13459" y="5850"/>
                  <a:pt x="13473" y="5514"/>
                </a:cubicBezTo>
                <a:cubicBezTo>
                  <a:pt x="13489" y="5184"/>
                  <a:pt x="13473" y="4693"/>
                  <a:pt x="13428" y="4043"/>
                </a:cubicBezTo>
                <a:cubicBezTo>
                  <a:pt x="13428" y="3987"/>
                  <a:pt x="13475" y="3936"/>
                  <a:pt x="13569" y="3880"/>
                </a:cubicBezTo>
                <a:cubicBezTo>
                  <a:pt x="13663" y="3826"/>
                  <a:pt x="13774" y="3784"/>
                  <a:pt x="13901" y="3744"/>
                </a:cubicBezTo>
                <a:cubicBezTo>
                  <a:pt x="14028" y="3707"/>
                  <a:pt x="14155" y="3685"/>
                  <a:pt x="14280" y="3665"/>
                </a:cubicBezTo>
                <a:cubicBezTo>
                  <a:pt x="14402" y="3645"/>
                  <a:pt x="14487" y="3628"/>
                  <a:pt x="14532" y="3609"/>
                </a:cubicBezTo>
                <a:cubicBezTo>
                  <a:pt x="14607" y="3315"/>
                  <a:pt x="14722" y="3024"/>
                  <a:pt x="14880" y="2747"/>
                </a:cubicBezTo>
                <a:cubicBezTo>
                  <a:pt x="14866" y="2708"/>
                  <a:pt x="14835" y="2632"/>
                  <a:pt x="14791" y="2510"/>
                </a:cubicBezTo>
                <a:cubicBezTo>
                  <a:pt x="14746" y="2389"/>
                  <a:pt x="14699" y="2265"/>
                  <a:pt x="14650" y="2137"/>
                </a:cubicBezTo>
                <a:cubicBezTo>
                  <a:pt x="14602" y="2010"/>
                  <a:pt x="14558" y="1897"/>
                  <a:pt x="14522" y="1793"/>
                </a:cubicBezTo>
                <a:cubicBezTo>
                  <a:pt x="14482" y="1689"/>
                  <a:pt x="14466" y="1618"/>
                  <a:pt x="14466" y="1584"/>
                </a:cubicBezTo>
                <a:cubicBezTo>
                  <a:pt x="14466" y="1528"/>
                  <a:pt x="14546" y="1429"/>
                  <a:pt x="14706" y="1279"/>
                </a:cubicBezTo>
                <a:cubicBezTo>
                  <a:pt x="14868" y="1130"/>
                  <a:pt x="15052" y="971"/>
                  <a:pt x="15259" y="805"/>
                </a:cubicBezTo>
                <a:cubicBezTo>
                  <a:pt x="15464" y="641"/>
                  <a:pt x="15659" y="491"/>
                  <a:pt x="15840" y="367"/>
                </a:cubicBezTo>
                <a:cubicBezTo>
                  <a:pt x="16019" y="240"/>
                  <a:pt x="16125" y="178"/>
                  <a:pt x="16154" y="178"/>
                </a:cubicBezTo>
                <a:cubicBezTo>
                  <a:pt x="16184" y="178"/>
                  <a:pt x="16234" y="217"/>
                  <a:pt x="16302" y="296"/>
                </a:cubicBezTo>
                <a:cubicBezTo>
                  <a:pt x="16368" y="381"/>
                  <a:pt x="16445" y="477"/>
                  <a:pt x="16532" y="590"/>
                </a:cubicBezTo>
                <a:cubicBezTo>
                  <a:pt x="16620" y="700"/>
                  <a:pt x="16695" y="808"/>
                  <a:pt x="16763" y="906"/>
                </a:cubicBezTo>
                <a:cubicBezTo>
                  <a:pt x="16829" y="1005"/>
                  <a:pt x="16878" y="1073"/>
                  <a:pt x="16909" y="1110"/>
                </a:cubicBezTo>
                <a:cubicBezTo>
                  <a:pt x="17015" y="1073"/>
                  <a:pt x="17123" y="1048"/>
                  <a:pt x="17229" y="1028"/>
                </a:cubicBezTo>
                <a:cubicBezTo>
                  <a:pt x="17340" y="1008"/>
                  <a:pt x="17450" y="1008"/>
                  <a:pt x="17563" y="1028"/>
                </a:cubicBezTo>
                <a:lnTo>
                  <a:pt x="17721" y="1028"/>
                </a:lnTo>
                <a:cubicBezTo>
                  <a:pt x="17735" y="994"/>
                  <a:pt x="17778" y="918"/>
                  <a:pt x="17846" y="805"/>
                </a:cubicBezTo>
                <a:cubicBezTo>
                  <a:pt x="17912" y="692"/>
                  <a:pt x="17982" y="579"/>
                  <a:pt x="18053" y="460"/>
                </a:cubicBezTo>
                <a:cubicBezTo>
                  <a:pt x="18124" y="342"/>
                  <a:pt x="18189" y="237"/>
                  <a:pt x="18251" y="144"/>
                </a:cubicBezTo>
                <a:cubicBezTo>
                  <a:pt x="18310" y="51"/>
                  <a:pt x="18354" y="0"/>
                  <a:pt x="18385" y="0"/>
                </a:cubicBezTo>
                <a:cubicBezTo>
                  <a:pt x="18415" y="0"/>
                  <a:pt x="18528" y="54"/>
                  <a:pt x="18724" y="158"/>
                </a:cubicBezTo>
                <a:cubicBezTo>
                  <a:pt x="18919" y="260"/>
                  <a:pt x="19129" y="378"/>
                  <a:pt x="19350" y="508"/>
                </a:cubicBezTo>
                <a:cubicBezTo>
                  <a:pt x="19571" y="641"/>
                  <a:pt x="19771" y="765"/>
                  <a:pt x="19945" y="892"/>
                </a:cubicBezTo>
                <a:cubicBezTo>
                  <a:pt x="20122" y="1019"/>
                  <a:pt x="20211" y="1110"/>
                  <a:pt x="20211" y="1163"/>
                </a:cubicBezTo>
                <a:cubicBezTo>
                  <a:pt x="20211" y="1200"/>
                  <a:pt x="20197" y="1268"/>
                  <a:pt x="20164" y="1372"/>
                </a:cubicBezTo>
                <a:cubicBezTo>
                  <a:pt x="20136" y="1477"/>
                  <a:pt x="20105" y="1593"/>
                  <a:pt x="20075" y="1725"/>
                </a:cubicBezTo>
                <a:cubicBezTo>
                  <a:pt x="20047" y="1855"/>
                  <a:pt x="20014" y="1979"/>
                  <a:pt x="19981" y="2095"/>
                </a:cubicBezTo>
                <a:cubicBezTo>
                  <a:pt x="19945" y="2214"/>
                  <a:pt x="19922" y="2290"/>
                  <a:pt x="19908" y="2327"/>
                </a:cubicBezTo>
                <a:cubicBezTo>
                  <a:pt x="20058" y="2552"/>
                  <a:pt x="20204" y="2824"/>
                  <a:pt x="20345" y="3137"/>
                </a:cubicBezTo>
                <a:cubicBezTo>
                  <a:pt x="20729" y="3174"/>
                  <a:pt x="21007" y="3205"/>
                  <a:pt x="21181" y="3233"/>
                </a:cubicBezTo>
                <a:cubicBezTo>
                  <a:pt x="21353" y="3258"/>
                  <a:pt x="21461" y="3343"/>
                  <a:pt x="21506" y="3478"/>
                </a:cubicBezTo>
                <a:cubicBezTo>
                  <a:pt x="21551" y="3623"/>
                  <a:pt x="21572" y="3854"/>
                  <a:pt x="21562" y="4184"/>
                </a:cubicBezTo>
                <a:cubicBezTo>
                  <a:pt x="21555" y="4515"/>
                  <a:pt x="21567" y="4995"/>
                  <a:pt x="21598" y="5624"/>
                </a:cubicBezTo>
                <a:cubicBezTo>
                  <a:pt x="21598" y="5678"/>
                  <a:pt x="21551" y="5735"/>
                  <a:pt x="21456" y="5794"/>
                </a:cubicBezTo>
                <a:cubicBezTo>
                  <a:pt x="21362" y="5850"/>
                  <a:pt x="21254" y="5901"/>
                  <a:pt x="21136" y="5935"/>
                </a:cubicBezTo>
                <a:cubicBezTo>
                  <a:pt x="21014" y="5972"/>
                  <a:pt x="20894" y="6000"/>
                  <a:pt x="20769" y="6017"/>
                </a:cubicBezTo>
                <a:cubicBezTo>
                  <a:pt x="20647" y="6034"/>
                  <a:pt x="20560" y="6053"/>
                  <a:pt x="20515" y="6070"/>
                </a:cubicBezTo>
                <a:moveTo>
                  <a:pt x="15739" y="16167"/>
                </a:moveTo>
                <a:cubicBezTo>
                  <a:pt x="15739" y="16611"/>
                  <a:pt x="15869" y="16992"/>
                  <a:pt x="16130" y="17317"/>
                </a:cubicBezTo>
                <a:cubicBezTo>
                  <a:pt x="16389" y="17641"/>
                  <a:pt x="16704" y="17802"/>
                  <a:pt x="17081" y="17802"/>
                </a:cubicBezTo>
                <a:cubicBezTo>
                  <a:pt x="17448" y="17802"/>
                  <a:pt x="17766" y="17647"/>
                  <a:pt x="18034" y="17339"/>
                </a:cubicBezTo>
                <a:cubicBezTo>
                  <a:pt x="18300" y="17023"/>
                  <a:pt x="18434" y="16639"/>
                  <a:pt x="18434" y="16167"/>
                </a:cubicBezTo>
                <a:cubicBezTo>
                  <a:pt x="18434" y="15724"/>
                  <a:pt x="18302" y="15351"/>
                  <a:pt x="18044" y="15038"/>
                </a:cubicBezTo>
                <a:cubicBezTo>
                  <a:pt x="17785" y="14727"/>
                  <a:pt x="17465" y="14572"/>
                  <a:pt x="17081" y="14572"/>
                </a:cubicBezTo>
                <a:cubicBezTo>
                  <a:pt x="16714" y="14572"/>
                  <a:pt x="16396" y="14727"/>
                  <a:pt x="16135" y="15038"/>
                </a:cubicBezTo>
                <a:cubicBezTo>
                  <a:pt x="15869" y="15351"/>
                  <a:pt x="15739" y="15724"/>
                  <a:pt x="15739" y="16167"/>
                </a:cubicBezTo>
                <a:moveTo>
                  <a:pt x="16292" y="4825"/>
                </a:moveTo>
                <a:cubicBezTo>
                  <a:pt x="16292" y="5249"/>
                  <a:pt x="16410" y="5602"/>
                  <a:pt x="16648" y="5887"/>
                </a:cubicBezTo>
                <a:cubicBezTo>
                  <a:pt x="16883" y="6172"/>
                  <a:pt x="17173" y="6313"/>
                  <a:pt x="17509" y="6313"/>
                </a:cubicBezTo>
                <a:cubicBezTo>
                  <a:pt x="17862" y="6313"/>
                  <a:pt x="18159" y="6172"/>
                  <a:pt x="18399" y="5887"/>
                </a:cubicBezTo>
                <a:cubicBezTo>
                  <a:pt x="18639" y="5602"/>
                  <a:pt x="18759" y="5257"/>
                  <a:pt x="18759" y="4853"/>
                </a:cubicBezTo>
                <a:cubicBezTo>
                  <a:pt x="18759" y="4430"/>
                  <a:pt x="18641" y="4074"/>
                  <a:pt x="18404" y="3786"/>
                </a:cubicBezTo>
                <a:cubicBezTo>
                  <a:pt x="18168" y="3495"/>
                  <a:pt x="17876" y="3354"/>
                  <a:pt x="17530" y="3354"/>
                </a:cubicBezTo>
                <a:cubicBezTo>
                  <a:pt x="17177" y="3354"/>
                  <a:pt x="16883" y="3495"/>
                  <a:pt x="16648" y="3786"/>
                </a:cubicBezTo>
                <a:cubicBezTo>
                  <a:pt x="16408" y="4074"/>
                  <a:pt x="16292" y="4421"/>
                  <a:pt x="16292" y="4825"/>
                </a:cubicBezTo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lIns="38100" tIns="38100" rIns="38100" bIns="38100" anchor="ctr"/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  <a:defRPr sz="6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80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+mn-lt"/>
              <a:ea typeface="+mn-ea"/>
            </a:endParaRPr>
          </a:p>
        </p:txBody>
      </p:sp>
      <p:sp>
        <p:nvSpPr>
          <p:cNvPr id="66" name="Shape 1476"/>
          <p:cNvSpPr/>
          <p:nvPr/>
        </p:nvSpPr>
        <p:spPr bwMode="auto">
          <a:xfrm>
            <a:off x="398723" y="2163057"/>
            <a:ext cx="405491" cy="3878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8" h="21600" extrusionOk="0">
                <a:moveTo>
                  <a:pt x="21416" y="10074"/>
                </a:moveTo>
                <a:cubicBezTo>
                  <a:pt x="21507" y="10167"/>
                  <a:pt x="21562" y="10285"/>
                  <a:pt x="21574" y="10429"/>
                </a:cubicBezTo>
                <a:cubicBezTo>
                  <a:pt x="21591" y="10570"/>
                  <a:pt x="21562" y="10702"/>
                  <a:pt x="21483" y="10820"/>
                </a:cubicBezTo>
                <a:lnTo>
                  <a:pt x="20968" y="11552"/>
                </a:lnTo>
                <a:cubicBezTo>
                  <a:pt x="20891" y="11678"/>
                  <a:pt x="20778" y="11744"/>
                  <a:pt x="20635" y="11744"/>
                </a:cubicBezTo>
                <a:lnTo>
                  <a:pt x="19889" y="11744"/>
                </a:lnTo>
                <a:cubicBezTo>
                  <a:pt x="19769" y="11744"/>
                  <a:pt x="19671" y="11704"/>
                  <a:pt x="19602" y="11632"/>
                </a:cubicBezTo>
                <a:lnTo>
                  <a:pt x="11079" y="3254"/>
                </a:lnTo>
                <a:cubicBezTo>
                  <a:pt x="10884" y="3072"/>
                  <a:pt x="10695" y="3072"/>
                  <a:pt x="10503" y="3254"/>
                </a:cubicBezTo>
                <a:lnTo>
                  <a:pt x="1980" y="11632"/>
                </a:lnTo>
                <a:cubicBezTo>
                  <a:pt x="1918" y="11704"/>
                  <a:pt x="1820" y="11744"/>
                  <a:pt x="1693" y="11744"/>
                </a:cubicBezTo>
                <a:lnTo>
                  <a:pt x="945" y="11744"/>
                </a:lnTo>
                <a:cubicBezTo>
                  <a:pt x="808" y="11744"/>
                  <a:pt x="696" y="11678"/>
                  <a:pt x="612" y="11552"/>
                </a:cubicBezTo>
                <a:lnTo>
                  <a:pt x="96" y="10820"/>
                </a:lnTo>
                <a:cubicBezTo>
                  <a:pt x="20" y="10711"/>
                  <a:pt x="-9" y="10584"/>
                  <a:pt x="3" y="10440"/>
                </a:cubicBezTo>
                <a:cubicBezTo>
                  <a:pt x="20" y="10299"/>
                  <a:pt x="75" y="10175"/>
                  <a:pt x="166" y="10074"/>
                </a:cubicBezTo>
                <a:lnTo>
                  <a:pt x="10113" y="288"/>
                </a:lnTo>
                <a:cubicBezTo>
                  <a:pt x="10321" y="106"/>
                  <a:pt x="10547" y="9"/>
                  <a:pt x="10789" y="0"/>
                </a:cubicBezTo>
                <a:cubicBezTo>
                  <a:pt x="11043" y="0"/>
                  <a:pt x="11268" y="98"/>
                  <a:pt x="11469" y="288"/>
                </a:cubicBezTo>
                <a:lnTo>
                  <a:pt x="14221" y="2992"/>
                </a:lnTo>
                <a:lnTo>
                  <a:pt x="14221" y="1587"/>
                </a:lnTo>
                <a:cubicBezTo>
                  <a:pt x="14221" y="1437"/>
                  <a:pt x="14266" y="1313"/>
                  <a:pt x="14353" y="1206"/>
                </a:cubicBezTo>
                <a:cubicBezTo>
                  <a:pt x="14441" y="1100"/>
                  <a:pt x="14547" y="1048"/>
                  <a:pt x="14669" y="1048"/>
                </a:cubicBezTo>
                <a:lnTo>
                  <a:pt x="17226" y="1048"/>
                </a:lnTo>
                <a:cubicBezTo>
                  <a:pt x="17349" y="1048"/>
                  <a:pt x="17452" y="1100"/>
                  <a:pt x="17531" y="1206"/>
                </a:cubicBezTo>
                <a:cubicBezTo>
                  <a:pt x="17610" y="1313"/>
                  <a:pt x="17653" y="1437"/>
                  <a:pt x="17653" y="1587"/>
                </a:cubicBezTo>
                <a:lnTo>
                  <a:pt x="17653" y="6383"/>
                </a:lnTo>
                <a:lnTo>
                  <a:pt x="21416" y="10074"/>
                </a:lnTo>
                <a:close/>
                <a:moveTo>
                  <a:pt x="18523" y="11978"/>
                </a:moveTo>
                <a:lnTo>
                  <a:pt x="18523" y="20552"/>
                </a:lnTo>
                <a:cubicBezTo>
                  <a:pt x="18523" y="20854"/>
                  <a:pt x="18442" y="21105"/>
                  <a:pt x="18276" y="21301"/>
                </a:cubicBezTo>
                <a:cubicBezTo>
                  <a:pt x="18111" y="21502"/>
                  <a:pt x="17905" y="21600"/>
                  <a:pt x="17653" y="21600"/>
                </a:cubicBezTo>
                <a:lnTo>
                  <a:pt x="12809" y="21600"/>
                </a:lnTo>
                <a:lnTo>
                  <a:pt x="12809" y="14736"/>
                </a:lnTo>
                <a:lnTo>
                  <a:pt x="8773" y="14736"/>
                </a:lnTo>
                <a:lnTo>
                  <a:pt x="8773" y="21600"/>
                </a:lnTo>
                <a:lnTo>
                  <a:pt x="3929" y="21600"/>
                </a:lnTo>
                <a:cubicBezTo>
                  <a:pt x="3677" y="21600"/>
                  <a:pt x="3469" y="21502"/>
                  <a:pt x="3303" y="21301"/>
                </a:cubicBezTo>
                <a:cubicBezTo>
                  <a:pt x="3140" y="21105"/>
                  <a:pt x="3057" y="20854"/>
                  <a:pt x="3057" y="20552"/>
                </a:cubicBezTo>
                <a:lnTo>
                  <a:pt x="3057" y="11978"/>
                </a:lnTo>
                <a:lnTo>
                  <a:pt x="10789" y="4356"/>
                </a:lnTo>
                <a:lnTo>
                  <a:pt x="18523" y="11978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lIns="38100" tIns="38100" rIns="38100" bIns="38100" anchor="ctr"/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  <a:defRPr sz="6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80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+mn-lt"/>
              <a:ea typeface="+mn-ea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1422636" y="1859039"/>
            <a:ext cx="18984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ea typeface="+mj-ea"/>
                <a:cs typeface="Open Sans" panose="020B0606030504020204" pitchFamily="34" charset="0"/>
              </a:rPr>
              <a:t>我们会合作</a:t>
            </a:r>
            <a:endParaRPr lang="en-US" altLang="zh-CN" dirty="0">
              <a:solidFill>
                <a:schemeClr val="bg1"/>
              </a:solidFill>
              <a:ea typeface="+mj-ea"/>
              <a:cs typeface="Open Sans" panose="020B0606030504020204" pitchFamily="34" charset="0"/>
            </a:endParaRPr>
          </a:p>
        </p:txBody>
      </p:sp>
      <p:sp>
        <p:nvSpPr>
          <p:cNvPr id="68" name="TextBox 37"/>
          <p:cNvSpPr txBox="1"/>
          <p:nvPr/>
        </p:nvSpPr>
        <p:spPr>
          <a:xfrm>
            <a:off x="1422635" y="2270518"/>
            <a:ext cx="425807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zh-CN" altLang="en-US" sz="1400" dirty="0">
                <a:solidFill>
                  <a:schemeClr val="bg1"/>
                </a:solidFill>
              </a:rPr>
              <a:t>我们经常一起小组作业组队；我们会在打美赛时一起熬通宵</a:t>
            </a:r>
            <a:endParaRPr lang="zh-CN" altLang="en-US" sz="1400" dirty="0" smtClean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422636" y="3204054"/>
            <a:ext cx="18984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ea typeface="+mj-ea"/>
                <a:cs typeface="Open Sans" panose="020B0606030504020204" pitchFamily="34" charset="0"/>
              </a:rPr>
              <a:t>我们会分享</a:t>
            </a:r>
            <a:endParaRPr lang="en-US" altLang="zh-CN" dirty="0">
              <a:solidFill>
                <a:schemeClr val="bg1"/>
              </a:solidFill>
              <a:ea typeface="+mj-ea"/>
              <a:cs typeface="Open Sans" panose="020B0606030504020204" pitchFamily="34" charset="0"/>
            </a:endParaRPr>
          </a:p>
        </p:txBody>
      </p:sp>
      <p:sp>
        <p:nvSpPr>
          <p:cNvPr id="70" name="TextBox 37"/>
          <p:cNvSpPr txBox="1"/>
          <p:nvPr/>
        </p:nvSpPr>
        <p:spPr>
          <a:xfrm>
            <a:off x="1422635" y="3615533"/>
            <a:ext cx="425807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我们会夜聊分享一天中发生的事情、畅想未来；我们会共享信息，互通有无</a:t>
            </a:r>
            <a:endParaRPr lang="vi-VN" sz="1400" dirty="0" smtClean="0">
              <a:solidFill>
                <a:schemeClr val="bg1"/>
              </a:solidFill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422636" y="4697505"/>
            <a:ext cx="18984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ea typeface="+mj-ea"/>
                <a:cs typeface="Open Sans" panose="020B0606030504020204" pitchFamily="34" charset="0"/>
              </a:rPr>
              <a:t>我们会</a:t>
            </a:r>
            <a:r>
              <a:rPr lang="en-US" altLang="zh-CN" dirty="0" smtClean="0">
                <a:solidFill>
                  <a:schemeClr val="bg1"/>
                </a:solidFill>
                <a:ea typeface="+mj-ea"/>
                <a:cs typeface="Open Sans" panose="020B0606030504020204" pitchFamily="34" charset="0"/>
              </a:rPr>
              <a:t>“</a:t>
            </a:r>
            <a:r>
              <a:rPr lang="zh-CN" altLang="en-US" dirty="0" smtClean="0">
                <a:solidFill>
                  <a:schemeClr val="bg1"/>
                </a:solidFill>
                <a:ea typeface="+mj-ea"/>
                <a:cs typeface="Open Sans" panose="020B0606030504020204" pitchFamily="34" charset="0"/>
              </a:rPr>
              <a:t>玩</a:t>
            </a:r>
            <a:r>
              <a:rPr lang="en-US" altLang="zh-CN" dirty="0" smtClean="0">
                <a:solidFill>
                  <a:schemeClr val="bg1"/>
                </a:solidFill>
                <a:ea typeface="+mj-ea"/>
                <a:cs typeface="Open Sans" panose="020B0606030504020204" pitchFamily="34" charset="0"/>
              </a:rPr>
              <a:t>”</a:t>
            </a:r>
            <a:endParaRPr lang="en-US" altLang="zh-CN" dirty="0" smtClean="0">
              <a:solidFill>
                <a:schemeClr val="bg1"/>
              </a:solidFill>
              <a:ea typeface="+mj-ea"/>
              <a:cs typeface="Open Sans" panose="020B0606030504020204" pitchFamily="34" charset="0"/>
            </a:endParaRPr>
          </a:p>
        </p:txBody>
      </p:sp>
      <p:sp>
        <p:nvSpPr>
          <p:cNvPr id="72" name="TextBox 37"/>
          <p:cNvSpPr txBox="1"/>
          <p:nvPr/>
        </p:nvSpPr>
        <p:spPr>
          <a:xfrm>
            <a:off x="1422635" y="5108984"/>
            <a:ext cx="425807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zh-CN" altLang="en-US" sz="1400" dirty="0">
                <a:solidFill>
                  <a:schemeClr val="bg1"/>
                </a:solidFill>
              </a:rPr>
              <a:t>课余我们会一起打游戏、有时候会聚餐。学业之外也有丰富的生活</a:t>
            </a:r>
            <a:endParaRPr lang="zh-CN" altLang="en-US" sz="1400" dirty="0" smtClean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7945" y="929005"/>
            <a:ext cx="4374515" cy="58343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-901700" y="4165837"/>
            <a:ext cx="13995400" cy="2068995"/>
            <a:chOff x="-901700" y="4235450"/>
            <a:chExt cx="13995400" cy="2374900"/>
          </a:xfrm>
          <a:solidFill>
            <a:srgbClr val="F49B6F"/>
          </a:solidFill>
        </p:grpSpPr>
        <p:sp>
          <p:nvSpPr>
            <p:cNvPr id="24" name="圆角矩形 23"/>
            <p:cNvSpPr/>
            <p:nvPr/>
          </p:nvSpPr>
          <p:spPr>
            <a:xfrm>
              <a:off x="-901700" y="4235450"/>
              <a:ext cx="4445000" cy="2374900"/>
            </a:xfrm>
            <a:prstGeom prst="roundRect">
              <a:avLst>
                <a:gd name="adj" fmla="val 3484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 flipH="1">
              <a:off x="8648700" y="4235450"/>
              <a:ext cx="4445000" cy="2374900"/>
            </a:xfrm>
            <a:prstGeom prst="roundRect">
              <a:avLst>
                <a:gd name="adj" fmla="val 3484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矩形 25"/>
          <p:cNvSpPr/>
          <p:nvPr/>
        </p:nvSpPr>
        <p:spPr>
          <a:xfrm>
            <a:off x="0" y="4464288"/>
            <a:ext cx="12192000" cy="2393712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0" y="6603999"/>
            <a:ext cx="12192000" cy="254001"/>
          </a:xfrm>
          <a:prstGeom prst="rect">
            <a:avLst/>
          </a:prstGeom>
          <a:solidFill>
            <a:srgbClr val="3B4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3742725" y="1676924"/>
            <a:ext cx="4687502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200" b="1" spc="150" dirty="0">
                <a:solidFill>
                  <a:schemeClr val="bg1"/>
                </a:solidFill>
                <a:latin typeface="+mj-lt"/>
                <a:ea typeface="+mj-ea"/>
              </a:rPr>
              <a:t>THANKS</a:t>
            </a:r>
            <a:endParaRPr lang="en-US" altLang="zh-CN" sz="9200" b="1" spc="15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2691765" y="4606290"/>
            <a:ext cx="6807835" cy="1505585"/>
            <a:chOff x="2081213" y="4372978"/>
            <a:chExt cx="8026400" cy="827088"/>
          </a:xfrm>
        </p:grpSpPr>
        <p:sp>
          <p:nvSpPr>
            <p:cNvPr id="52" name="Line 20"/>
            <p:cNvSpPr>
              <a:spLocks noChangeShapeType="1"/>
            </p:cNvSpPr>
            <p:nvPr/>
          </p:nvSpPr>
          <p:spPr bwMode="auto">
            <a:xfrm>
              <a:off x="2081213" y="4372978"/>
              <a:ext cx="8026400" cy="0"/>
            </a:xfrm>
            <a:prstGeom prst="line">
              <a:avLst/>
            </a:prstGeom>
            <a:noFill/>
            <a:ln w="11113" cap="flat">
              <a:solidFill>
                <a:srgbClr val="2E497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Line 21"/>
            <p:cNvSpPr>
              <a:spLocks noChangeShapeType="1"/>
            </p:cNvSpPr>
            <p:nvPr/>
          </p:nvSpPr>
          <p:spPr bwMode="auto">
            <a:xfrm>
              <a:off x="2081213" y="5200066"/>
              <a:ext cx="8026400" cy="0"/>
            </a:xfrm>
            <a:prstGeom prst="line">
              <a:avLst/>
            </a:prstGeom>
            <a:noFill/>
            <a:ln w="11113" cap="flat">
              <a:solidFill>
                <a:srgbClr val="2E497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54" name="Line 22"/>
            <p:cNvSpPr>
              <a:spLocks noChangeShapeType="1"/>
            </p:cNvSpPr>
            <p:nvPr/>
          </p:nvSpPr>
          <p:spPr bwMode="auto">
            <a:xfrm>
              <a:off x="4160890" y="4539666"/>
              <a:ext cx="0" cy="460375"/>
            </a:xfrm>
            <a:prstGeom prst="line">
              <a:avLst/>
            </a:prstGeom>
            <a:noFill/>
            <a:ln w="11113" cap="flat">
              <a:solidFill>
                <a:srgbClr val="2E497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55" name="Line 23"/>
            <p:cNvSpPr>
              <a:spLocks noChangeShapeType="1"/>
            </p:cNvSpPr>
            <p:nvPr/>
          </p:nvSpPr>
          <p:spPr bwMode="auto">
            <a:xfrm>
              <a:off x="7611074" y="4539666"/>
              <a:ext cx="0" cy="460375"/>
            </a:xfrm>
            <a:prstGeom prst="line">
              <a:avLst/>
            </a:prstGeom>
            <a:noFill/>
            <a:ln w="11113" cap="flat">
              <a:solidFill>
                <a:srgbClr val="2E497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1"/>
                </a:solidFill>
              </a:endParaRPr>
            </a:p>
          </p:txBody>
        </p:sp>
      </p:grpSp>
      <p:cxnSp>
        <p:nvCxnSpPr>
          <p:cNvPr id="29" name="直接连接符 28"/>
          <p:cNvCxnSpPr/>
          <p:nvPr/>
        </p:nvCxnSpPr>
        <p:spPr>
          <a:xfrm>
            <a:off x="8083923" y="3330024"/>
            <a:ext cx="4974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3610311" y="3330024"/>
            <a:ext cx="4974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>
            <p:custDataLst>
              <p:tags r:id="rId1"/>
            </p:custDataLst>
          </p:nvPr>
        </p:nvSpPr>
        <p:spPr>
          <a:xfrm>
            <a:off x="4107815" y="3130550"/>
            <a:ext cx="39763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kern="0" noProof="0" dirty="0" smtClean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大运村</a:t>
            </a:r>
            <a:r>
              <a:rPr lang="en-US" altLang="zh-CN" sz="2000" kern="0" noProof="0" dirty="0" smtClean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D002 0207C</a:t>
            </a:r>
            <a:endParaRPr kumimoji="0" lang="en-US" altLang="zh-CN" sz="2000" b="0" i="0" u="none" strike="noStrike" kern="0" cap="none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OPPOSans M" panose="00020600040101010101" pitchFamily="18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2948175" y="5005608"/>
            <a:ext cx="13004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solidFill>
                  <a:srgbClr val="88654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defRPr>
            </a:lvl1pPr>
          </a:lstStyle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</a:rPr>
              <a:t>经管学院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</a:rPr>
              <a:t>2008</a:t>
            </a:r>
            <a:endParaRPr lang="en-US" altLang="zh-CN" sz="2000" spc="200" dirty="0">
              <a:solidFill>
                <a:srgbClr val="2E4970"/>
              </a:solidFill>
              <a:latin typeface="+mj-lt"/>
              <a:ea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4956175" y="4758690"/>
            <a:ext cx="1925320" cy="125857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>
              <a:defRPr>
                <a:solidFill>
                  <a:srgbClr val="88654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defRPr>
            </a:lvl1pPr>
          </a:lstStyle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</a:rPr>
              <a:t>王晗祺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  <a:sym typeface="+mn-ea"/>
              </a:rPr>
              <a:t>刘泽凯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</a:rPr>
              <a:t>刘家祥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zh-CN" altLang="en-US" sz="2000" spc="200" dirty="0">
                <a:solidFill>
                  <a:srgbClr val="2E4970"/>
                </a:solidFill>
                <a:latin typeface="+mj-lt"/>
                <a:ea typeface="+mn-ea"/>
              </a:rPr>
              <a:t>李连杰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7491095" y="4729480"/>
            <a:ext cx="1925320" cy="125857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>
              <a:defRPr>
                <a:solidFill>
                  <a:srgbClr val="886549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defRPr>
            </a:lvl1pPr>
          </a:lstStyle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</a:rPr>
              <a:t>19377412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  <a:sym typeface="+mn-ea"/>
              </a:rPr>
              <a:t>19241047</a:t>
            </a:r>
            <a:endParaRPr lang="en-US" altLang="zh-CN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</a:rPr>
              <a:t>20377203</a:t>
            </a:r>
            <a:endParaRPr lang="zh-CN" altLang="en-US" sz="2000" spc="200" dirty="0">
              <a:solidFill>
                <a:srgbClr val="2E4970"/>
              </a:solidFill>
              <a:latin typeface="+mj-lt"/>
              <a:ea typeface="+mn-ea"/>
            </a:endParaRPr>
          </a:p>
          <a:p>
            <a:pPr algn="ctr"/>
            <a:r>
              <a:rPr lang="en-US" altLang="zh-CN" sz="2000" spc="200" dirty="0">
                <a:solidFill>
                  <a:srgbClr val="2E4970"/>
                </a:solidFill>
                <a:latin typeface="+mj-lt"/>
                <a:ea typeface="+mn-ea"/>
              </a:rPr>
              <a:t>20377236</a:t>
            </a:r>
            <a:endParaRPr lang="en-US" altLang="zh-CN" sz="2000" spc="200" dirty="0">
              <a:solidFill>
                <a:srgbClr val="2E4970"/>
              </a:solidFill>
              <a:latin typeface="+mj-lt"/>
              <a:ea typeface="+mn-ea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矩形 106"/>
          <p:cNvSpPr/>
          <p:nvPr/>
        </p:nvSpPr>
        <p:spPr>
          <a:xfrm>
            <a:off x="698031" y="2331195"/>
            <a:ext cx="780611" cy="69548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27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01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96913" y="597083"/>
            <a:ext cx="10820400" cy="1361809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27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2550487" y="1142593"/>
            <a:ext cx="242791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2800" b="1" spc="150" dirty="0" smtClean="0">
                <a:solidFill>
                  <a:schemeClr val="accent2"/>
                </a:solidFill>
                <a:latin typeface="+mj-lt"/>
                <a:ea typeface="思源黑体 CN Heavy" panose="020B0A00000000000000" pitchFamily="34" charset="-122"/>
                <a:cs typeface="+mn-ea"/>
                <a:sym typeface="+mn-lt"/>
              </a:rPr>
              <a:t>/CONTENT</a:t>
            </a:r>
            <a:endParaRPr lang="zh-CN" altLang="en-US" sz="2800" b="1" spc="150" dirty="0">
              <a:solidFill>
                <a:schemeClr val="accent2"/>
              </a:solidFill>
              <a:latin typeface="+mj-lt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115387" y="1004840"/>
            <a:ext cx="1639691" cy="738554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+mj-ea"/>
                <a:ea typeface="+mj-ea"/>
              </a:rPr>
              <a:t>目 录</a:t>
            </a:r>
            <a:endParaRPr lang="zh-CN" altLang="en-US" sz="4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887877" y="2406204"/>
            <a:ext cx="2011680" cy="5835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3200" spc="3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pc="0" dirty="0" smtClean="0">
                <a:solidFill>
                  <a:schemeClr val="accent1"/>
                </a:solidFill>
                <a:effectLst/>
                <a:sym typeface="+mn-ea"/>
              </a:rPr>
              <a:t>竞赛</a:t>
            </a:r>
            <a:r>
              <a:rPr lang="en-US" altLang="zh-CN" spc="0" dirty="0" smtClean="0">
                <a:solidFill>
                  <a:schemeClr val="accent1"/>
                </a:solidFill>
                <a:effectLst/>
                <a:sym typeface="+mn-ea"/>
              </a:rPr>
              <a:t>&amp;</a:t>
            </a:r>
            <a:r>
              <a:rPr lang="zh-CN" altLang="en-US" spc="0" dirty="0" smtClean="0">
                <a:solidFill>
                  <a:schemeClr val="accent1"/>
                </a:solidFill>
                <a:effectLst/>
                <a:sym typeface="+mn-ea"/>
              </a:rPr>
              <a:t>获奖</a:t>
            </a:r>
            <a:endParaRPr lang="zh-CN" altLang="en-US" spc="0" dirty="0" smtClean="0">
              <a:solidFill>
                <a:schemeClr val="accent1"/>
              </a:solidFill>
              <a:effectLst/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661477" y="3954411"/>
            <a:ext cx="3637280" cy="5835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3200" spc="3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pc="0" dirty="0" smtClean="0">
                <a:solidFill>
                  <a:schemeClr val="accent1"/>
                </a:solidFill>
                <a:effectLst/>
                <a:sym typeface="+mn-ea"/>
              </a:rPr>
              <a:t>学生工作</a:t>
            </a:r>
            <a:endParaRPr lang="zh-CN" altLang="en-US" spc="0" dirty="0" smtClean="0">
              <a:solidFill>
                <a:schemeClr val="accent1"/>
              </a:solidFill>
              <a:effectLst/>
              <a:sym typeface="+mn-ea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6887877" y="3954411"/>
            <a:ext cx="2646878" cy="5835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3200" spc="3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pc="0" dirty="0">
                <a:solidFill>
                  <a:schemeClr val="accent1"/>
                </a:solidFill>
                <a:effectLst/>
                <a:sym typeface="+mn-ea"/>
              </a:rPr>
              <a:t>科研</a:t>
            </a:r>
            <a:r>
              <a:rPr lang="en-US" altLang="zh-CN" spc="0" dirty="0">
                <a:solidFill>
                  <a:schemeClr val="accent1"/>
                </a:solidFill>
                <a:effectLst/>
                <a:sym typeface="+mn-ea"/>
              </a:rPr>
              <a:t>&amp;</a:t>
            </a:r>
            <a:r>
              <a:rPr lang="zh-CN" altLang="en-US" spc="0" dirty="0">
                <a:solidFill>
                  <a:schemeClr val="accent1"/>
                </a:solidFill>
                <a:effectLst/>
                <a:sym typeface="+mn-ea"/>
              </a:rPr>
              <a:t>实习</a:t>
            </a:r>
            <a:endParaRPr lang="zh-CN" altLang="en-US" spc="0" dirty="0">
              <a:solidFill>
                <a:schemeClr val="accent1"/>
              </a:solidFill>
              <a:effectLst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1661160" y="2406015"/>
            <a:ext cx="2145030" cy="5835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800" spc="6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3200" spc="0" dirty="0">
                <a:solidFill>
                  <a:schemeClr val="accent1"/>
                </a:solidFill>
                <a:effectLst/>
              </a:rPr>
              <a:t>学业</a:t>
            </a:r>
            <a:r>
              <a:rPr lang="en-US" altLang="zh-CN" sz="3200" spc="0" dirty="0">
                <a:solidFill>
                  <a:schemeClr val="accent1"/>
                </a:solidFill>
                <a:effectLst/>
              </a:rPr>
              <a:t>&amp;</a:t>
            </a:r>
            <a:r>
              <a:rPr lang="zh-CN" altLang="en-US" sz="3200" spc="0" dirty="0">
                <a:solidFill>
                  <a:schemeClr val="accent1"/>
                </a:solidFill>
                <a:effectLst/>
              </a:rPr>
              <a:t>成绩</a:t>
            </a:r>
            <a:endParaRPr lang="zh-CN" altLang="en-US" sz="3200" spc="0" dirty="0">
              <a:solidFill>
                <a:schemeClr val="accent1"/>
              </a:solidFill>
              <a:effectLst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7187704" y="932358"/>
            <a:ext cx="3946526" cy="691257"/>
            <a:chOff x="869268" y="6105837"/>
            <a:chExt cx="3946526" cy="691257"/>
          </a:xfrm>
          <a:solidFill>
            <a:schemeClr val="bg1">
              <a:alpha val="5000"/>
            </a:schemeClr>
          </a:solidFill>
        </p:grpSpPr>
        <p:sp>
          <p:nvSpPr>
            <p:cNvPr id="68" name="椭圆 67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8" name="矩形 107"/>
          <p:cNvSpPr/>
          <p:nvPr/>
        </p:nvSpPr>
        <p:spPr>
          <a:xfrm>
            <a:off x="5902201" y="2331195"/>
            <a:ext cx="780611" cy="69548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27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02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698031" y="3879402"/>
            <a:ext cx="780611" cy="69548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27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03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5902201" y="3879402"/>
            <a:ext cx="780611" cy="69548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27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04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032473" y="2793932"/>
            <a:ext cx="2976695" cy="388111"/>
            <a:chOff x="7783043" y="3807728"/>
            <a:chExt cx="2976695" cy="388111"/>
          </a:xfrm>
        </p:grpSpPr>
        <p:sp>
          <p:nvSpPr>
            <p:cNvPr id="121" name="椭圆 120"/>
            <p:cNvSpPr/>
            <p:nvPr/>
          </p:nvSpPr>
          <p:spPr>
            <a:xfrm>
              <a:off x="10674774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10674774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1035164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1035164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10028368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10028368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/>
            <p:nvPr/>
          </p:nvSpPr>
          <p:spPr>
            <a:xfrm>
              <a:off x="9705091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/>
            <p:nvPr/>
          </p:nvSpPr>
          <p:spPr>
            <a:xfrm>
              <a:off x="9705091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938181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/>
            <p:nvPr/>
          </p:nvSpPr>
          <p:spPr>
            <a:xfrm>
              <a:off x="938181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>
              <a:off x="908133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/>
            <p:nvPr/>
          </p:nvSpPr>
          <p:spPr>
            <a:xfrm>
              <a:off x="908133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/>
            <p:nvPr/>
          </p:nvSpPr>
          <p:spPr>
            <a:xfrm>
              <a:off x="8758060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/>
            <p:nvPr/>
          </p:nvSpPr>
          <p:spPr>
            <a:xfrm>
              <a:off x="8758060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/>
            <p:nvPr/>
          </p:nvSpPr>
          <p:spPr>
            <a:xfrm>
              <a:off x="843478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/>
            <p:nvPr/>
          </p:nvSpPr>
          <p:spPr>
            <a:xfrm>
              <a:off x="843478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811150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/>
            <p:nvPr/>
          </p:nvSpPr>
          <p:spPr>
            <a:xfrm>
              <a:off x="811150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78304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78304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1" name="组合 150"/>
          <p:cNvGrpSpPr/>
          <p:nvPr/>
        </p:nvGrpSpPr>
        <p:grpSpPr>
          <a:xfrm>
            <a:off x="1799917" y="2793932"/>
            <a:ext cx="2976695" cy="388111"/>
            <a:chOff x="7783043" y="3807728"/>
            <a:chExt cx="2976695" cy="388111"/>
          </a:xfrm>
        </p:grpSpPr>
        <p:sp>
          <p:nvSpPr>
            <p:cNvPr id="152" name="椭圆 151"/>
            <p:cNvSpPr/>
            <p:nvPr/>
          </p:nvSpPr>
          <p:spPr>
            <a:xfrm>
              <a:off x="10674774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/>
            <p:nvPr/>
          </p:nvSpPr>
          <p:spPr>
            <a:xfrm>
              <a:off x="10674774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/>
            <p:nvPr/>
          </p:nvSpPr>
          <p:spPr>
            <a:xfrm>
              <a:off x="1035164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/>
            <p:nvPr/>
          </p:nvSpPr>
          <p:spPr>
            <a:xfrm>
              <a:off x="1035164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/>
            <p:nvPr/>
          </p:nvSpPr>
          <p:spPr>
            <a:xfrm>
              <a:off x="10028368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/>
            <p:nvPr/>
          </p:nvSpPr>
          <p:spPr>
            <a:xfrm>
              <a:off x="10028368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/>
            <p:nvPr/>
          </p:nvSpPr>
          <p:spPr>
            <a:xfrm>
              <a:off x="9705091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/>
            <p:nvPr/>
          </p:nvSpPr>
          <p:spPr>
            <a:xfrm>
              <a:off x="9705091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/>
            <p:nvPr/>
          </p:nvSpPr>
          <p:spPr>
            <a:xfrm>
              <a:off x="938181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/>
            <p:nvPr/>
          </p:nvSpPr>
          <p:spPr>
            <a:xfrm>
              <a:off x="938181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/>
            <p:nvPr/>
          </p:nvSpPr>
          <p:spPr>
            <a:xfrm>
              <a:off x="908133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/>
            <p:nvPr/>
          </p:nvSpPr>
          <p:spPr>
            <a:xfrm>
              <a:off x="908133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/>
            <p:nvPr/>
          </p:nvSpPr>
          <p:spPr>
            <a:xfrm>
              <a:off x="8758060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/>
            <p:nvPr/>
          </p:nvSpPr>
          <p:spPr>
            <a:xfrm>
              <a:off x="8758060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/>
            <p:nvPr/>
          </p:nvSpPr>
          <p:spPr>
            <a:xfrm>
              <a:off x="843478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/>
            <p:nvPr/>
          </p:nvSpPr>
          <p:spPr>
            <a:xfrm>
              <a:off x="843478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/>
            <p:nvPr/>
          </p:nvSpPr>
          <p:spPr>
            <a:xfrm>
              <a:off x="811150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/>
            <p:nvPr/>
          </p:nvSpPr>
          <p:spPr>
            <a:xfrm>
              <a:off x="811150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/>
            <p:nvPr/>
          </p:nvSpPr>
          <p:spPr>
            <a:xfrm>
              <a:off x="778304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/>
            <p:nvPr/>
          </p:nvSpPr>
          <p:spPr>
            <a:xfrm>
              <a:off x="778304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7032473" y="4344525"/>
            <a:ext cx="2976695" cy="388111"/>
            <a:chOff x="7783043" y="3807728"/>
            <a:chExt cx="2976695" cy="388111"/>
          </a:xfrm>
        </p:grpSpPr>
        <p:sp>
          <p:nvSpPr>
            <p:cNvPr id="173" name="椭圆 172"/>
            <p:cNvSpPr/>
            <p:nvPr/>
          </p:nvSpPr>
          <p:spPr>
            <a:xfrm>
              <a:off x="10674774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10674774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/>
            <p:nvPr/>
          </p:nvSpPr>
          <p:spPr>
            <a:xfrm>
              <a:off x="1035164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1035164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/>
            <p:nvPr/>
          </p:nvSpPr>
          <p:spPr>
            <a:xfrm>
              <a:off x="10028368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/>
            <p:nvPr/>
          </p:nvSpPr>
          <p:spPr>
            <a:xfrm>
              <a:off x="10028368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9705091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/>
            <p:nvPr/>
          </p:nvSpPr>
          <p:spPr>
            <a:xfrm>
              <a:off x="9705091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/>
            <p:nvPr/>
          </p:nvSpPr>
          <p:spPr>
            <a:xfrm>
              <a:off x="938181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938181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908133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/>
            <p:nvPr/>
          </p:nvSpPr>
          <p:spPr>
            <a:xfrm>
              <a:off x="908133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8758060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/>
            <p:nvPr/>
          </p:nvSpPr>
          <p:spPr>
            <a:xfrm>
              <a:off x="8758060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/>
            <p:nvPr/>
          </p:nvSpPr>
          <p:spPr>
            <a:xfrm>
              <a:off x="843478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/>
            <p:nvPr/>
          </p:nvSpPr>
          <p:spPr>
            <a:xfrm>
              <a:off x="843478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/>
            <p:nvPr/>
          </p:nvSpPr>
          <p:spPr>
            <a:xfrm>
              <a:off x="811150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/>
            <p:nvPr/>
          </p:nvSpPr>
          <p:spPr>
            <a:xfrm>
              <a:off x="811150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/>
            <p:nvPr/>
          </p:nvSpPr>
          <p:spPr>
            <a:xfrm>
              <a:off x="778304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/>
            <p:nvPr/>
          </p:nvSpPr>
          <p:spPr>
            <a:xfrm>
              <a:off x="778304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1799917" y="4344525"/>
            <a:ext cx="2976695" cy="388111"/>
            <a:chOff x="7783043" y="3807728"/>
            <a:chExt cx="2976695" cy="388111"/>
          </a:xfrm>
        </p:grpSpPr>
        <p:sp>
          <p:nvSpPr>
            <p:cNvPr id="194" name="椭圆 193"/>
            <p:cNvSpPr/>
            <p:nvPr/>
          </p:nvSpPr>
          <p:spPr>
            <a:xfrm>
              <a:off x="10674774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/>
            <p:nvPr/>
          </p:nvSpPr>
          <p:spPr>
            <a:xfrm>
              <a:off x="10674774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/>
            <p:nvPr/>
          </p:nvSpPr>
          <p:spPr>
            <a:xfrm>
              <a:off x="1035164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/>
            <p:nvPr/>
          </p:nvSpPr>
          <p:spPr>
            <a:xfrm>
              <a:off x="1035164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/>
            <p:nvPr/>
          </p:nvSpPr>
          <p:spPr>
            <a:xfrm>
              <a:off x="10028368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/>
            <p:nvPr/>
          </p:nvSpPr>
          <p:spPr>
            <a:xfrm>
              <a:off x="10028368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/>
            <p:nvPr/>
          </p:nvSpPr>
          <p:spPr>
            <a:xfrm>
              <a:off x="9705091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/>
            <p:nvPr/>
          </p:nvSpPr>
          <p:spPr>
            <a:xfrm>
              <a:off x="9705091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/>
            <p:nvPr/>
          </p:nvSpPr>
          <p:spPr>
            <a:xfrm>
              <a:off x="938181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/>
            <p:nvPr/>
          </p:nvSpPr>
          <p:spPr>
            <a:xfrm>
              <a:off x="938181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/>
            <p:nvPr/>
          </p:nvSpPr>
          <p:spPr>
            <a:xfrm>
              <a:off x="908133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/>
            <p:nvPr/>
          </p:nvSpPr>
          <p:spPr>
            <a:xfrm>
              <a:off x="908133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/>
            <p:nvPr/>
          </p:nvSpPr>
          <p:spPr>
            <a:xfrm>
              <a:off x="8758060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/>
            <p:nvPr/>
          </p:nvSpPr>
          <p:spPr>
            <a:xfrm>
              <a:off x="8758060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/>
            <p:nvPr/>
          </p:nvSpPr>
          <p:spPr>
            <a:xfrm>
              <a:off x="843478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/>
            <p:nvPr/>
          </p:nvSpPr>
          <p:spPr>
            <a:xfrm>
              <a:off x="843478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/>
            <p:nvPr/>
          </p:nvSpPr>
          <p:spPr>
            <a:xfrm>
              <a:off x="811150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/>
            <p:nvPr/>
          </p:nvSpPr>
          <p:spPr>
            <a:xfrm>
              <a:off x="811150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/>
            <p:nvPr/>
          </p:nvSpPr>
          <p:spPr>
            <a:xfrm>
              <a:off x="778304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/>
            <p:nvPr/>
          </p:nvSpPr>
          <p:spPr>
            <a:xfrm>
              <a:off x="778304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>
            <p:custDataLst>
              <p:tags r:id="rId1"/>
            </p:custDataLst>
          </p:nvPr>
        </p:nvSpPr>
        <p:spPr>
          <a:xfrm>
            <a:off x="1661192" y="5508891"/>
            <a:ext cx="2646878" cy="5835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3200" spc="3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pc="0" dirty="0">
                <a:solidFill>
                  <a:schemeClr val="accent1"/>
                </a:solidFill>
                <a:effectLst/>
                <a:sym typeface="+mn-ea"/>
              </a:rPr>
              <a:t>志愿</a:t>
            </a:r>
            <a:r>
              <a:rPr lang="en-US" altLang="zh-CN" spc="0" dirty="0">
                <a:solidFill>
                  <a:schemeClr val="accent1"/>
                </a:solidFill>
                <a:effectLst/>
                <a:sym typeface="+mn-ea"/>
              </a:rPr>
              <a:t>&amp;</a:t>
            </a:r>
            <a:r>
              <a:rPr lang="zh-CN" altLang="en-US" spc="0" dirty="0">
                <a:solidFill>
                  <a:schemeClr val="accent1"/>
                </a:solidFill>
                <a:effectLst/>
                <a:sym typeface="+mn-ea"/>
              </a:rPr>
              <a:t>实践</a:t>
            </a:r>
            <a:endParaRPr lang="zh-CN" altLang="en-US" spc="0" dirty="0">
              <a:solidFill>
                <a:schemeClr val="accent1"/>
              </a:solidFill>
              <a:effectLst/>
              <a:sym typeface="+mn-ea"/>
            </a:endParaRPr>
          </a:p>
        </p:txBody>
      </p:sp>
      <p:sp>
        <p:nvSpPr>
          <p:cNvPr id="29" name="矩形 28"/>
          <p:cNvSpPr/>
          <p:nvPr>
            <p:custDataLst>
              <p:tags r:id="rId2"/>
            </p:custDataLst>
          </p:nvPr>
        </p:nvSpPr>
        <p:spPr>
          <a:xfrm>
            <a:off x="697106" y="5396417"/>
            <a:ext cx="780611" cy="69548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27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05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800073" y="5789150"/>
            <a:ext cx="2976695" cy="388111"/>
            <a:chOff x="7783043" y="3807728"/>
            <a:chExt cx="2976695" cy="388111"/>
          </a:xfrm>
        </p:grpSpPr>
        <p:sp>
          <p:nvSpPr>
            <p:cNvPr id="31" name="椭圆 30"/>
            <p:cNvSpPr/>
            <p:nvPr>
              <p:custDataLst>
                <p:tags r:id="rId3"/>
              </p:custDataLst>
            </p:nvPr>
          </p:nvSpPr>
          <p:spPr>
            <a:xfrm>
              <a:off x="10674774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>
              <p:custDataLst>
                <p:tags r:id="rId4"/>
              </p:custDataLst>
            </p:nvPr>
          </p:nvSpPr>
          <p:spPr>
            <a:xfrm>
              <a:off x="10674774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>
              <p:custDataLst>
                <p:tags r:id="rId5"/>
              </p:custDataLst>
            </p:nvPr>
          </p:nvSpPr>
          <p:spPr>
            <a:xfrm>
              <a:off x="1035164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>
              <p:custDataLst>
                <p:tags r:id="rId6"/>
              </p:custDataLst>
            </p:nvPr>
          </p:nvSpPr>
          <p:spPr>
            <a:xfrm>
              <a:off x="1035164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>
              <p:custDataLst>
                <p:tags r:id="rId7"/>
              </p:custDataLst>
            </p:nvPr>
          </p:nvSpPr>
          <p:spPr>
            <a:xfrm>
              <a:off x="10028368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>
              <p:custDataLst>
                <p:tags r:id="rId8"/>
              </p:custDataLst>
            </p:nvPr>
          </p:nvSpPr>
          <p:spPr>
            <a:xfrm>
              <a:off x="10028368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>
              <p:custDataLst>
                <p:tags r:id="rId9"/>
              </p:custDataLst>
            </p:nvPr>
          </p:nvSpPr>
          <p:spPr>
            <a:xfrm>
              <a:off x="9705091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>
              <p:custDataLst>
                <p:tags r:id="rId10"/>
              </p:custDataLst>
            </p:nvPr>
          </p:nvSpPr>
          <p:spPr>
            <a:xfrm>
              <a:off x="9705091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>
              <p:custDataLst>
                <p:tags r:id="rId11"/>
              </p:custDataLst>
            </p:nvPr>
          </p:nvSpPr>
          <p:spPr>
            <a:xfrm>
              <a:off x="938181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>
              <p:custDataLst>
                <p:tags r:id="rId12"/>
              </p:custDataLst>
            </p:nvPr>
          </p:nvSpPr>
          <p:spPr>
            <a:xfrm>
              <a:off x="938181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>
              <p:custDataLst>
                <p:tags r:id="rId13"/>
              </p:custDataLst>
            </p:nvPr>
          </p:nvSpPr>
          <p:spPr>
            <a:xfrm>
              <a:off x="908133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>
              <p:custDataLst>
                <p:tags r:id="rId14"/>
              </p:custDataLst>
            </p:nvPr>
          </p:nvSpPr>
          <p:spPr>
            <a:xfrm>
              <a:off x="908133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>
              <p:custDataLst>
                <p:tags r:id="rId15"/>
              </p:custDataLst>
            </p:nvPr>
          </p:nvSpPr>
          <p:spPr>
            <a:xfrm>
              <a:off x="8758060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>
              <p:custDataLst>
                <p:tags r:id="rId16"/>
              </p:custDataLst>
            </p:nvPr>
          </p:nvSpPr>
          <p:spPr>
            <a:xfrm>
              <a:off x="8758060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>
              <p:custDataLst>
                <p:tags r:id="rId17"/>
              </p:custDataLst>
            </p:nvPr>
          </p:nvSpPr>
          <p:spPr>
            <a:xfrm>
              <a:off x="843478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>
              <p:custDataLst>
                <p:tags r:id="rId18"/>
              </p:custDataLst>
            </p:nvPr>
          </p:nvSpPr>
          <p:spPr>
            <a:xfrm>
              <a:off x="843478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>
              <p:custDataLst>
                <p:tags r:id="rId19"/>
              </p:custDataLst>
            </p:nvPr>
          </p:nvSpPr>
          <p:spPr>
            <a:xfrm>
              <a:off x="811150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>
              <p:custDataLst>
                <p:tags r:id="rId20"/>
              </p:custDataLst>
            </p:nvPr>
          </p:nvSpPr>
          <p:spPr>
            <a:xfrm>
              <a:off x="811150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>
              <p:custDataLst>
                <p:tags r:id="rId21"/>
              </p:custDataLst>
            </p:nvPr>
          </p:nvSpPr>
          <p:spPr>
            <a:xfrm>
              <a:off x="778304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>
              <p:custDataLst>
                <p:tags r:id="rId22"/>
              </p:custDataLst>
            </p:nvPr>
          </p:nvSpPr>
          <p:spPr>
            <a:xfrm>
              <a:off x="778304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文本框 53"/>
          <p:cNvSpPr txBox="1"/>
          <p:nvPr>
            <p:custDataLst>
              <p:tags r:id="rId23"/>
            </p:custDataLst>
          </p:nvPr>
        </p:nvSpPr>
        <p:spPr>
          <a:xfrm>
            <a:off x="6892925" y="5508625"/>
            <a:ext cx="3115945" cy="5835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3200" spc="3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pc="0" dirty="0">
                <a:solidFill>
                  <a:schemeClr val="accent1"/>
                </a:solidFill>
                <a:effectLst/>
                <a:sym typeface="+mn-ea"/>
              </a:rPr>
              <a:t>我们是一个团体</a:t>
            </a:r>
            <a:endParaRPr lang="zh-CN" altLang="en-US" spc="0" dirty="0">
              <a:solidFill>
                <a:schemeClr val="accent1"/>
              </a:solidFill>
              <a:effectLst/>
            </a:endParaRPr>
          </a:p>
        </p:txBody>
      </p:sp>
      <p:sp>
        <p:nvSpPr>
          <p:cNvPr id="55" name="矩形 54"/>
          <p:cNvSpPr/>
          <p:nvPr>
            <p:custDataLst>
              <p:tags r:id="rId24"/>
            </p:custDataLst>
          </p:nvPr>
        </p:nvSpPr>
        <p:spPr>
          <a:xfrm>
            <a:off x="5928871" y="5396417"/>
            <a:ext cx="780611" cy="69548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27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06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7031838" y="5789150"/>
            <a:ext cx="2976695" cy="388111"/>
            <a:chOff x="7783043" y="3807728"/>
            <a:chExt cx="2976695" cy="388111"/>
          </a:xfrm>
        </p:grpSpPr>
        <p:sp>
          <p:nvSpPr>
            <p:cNvPr id="57" name="椭圆 56"/>
            <p:cNvSpPr/>
            <p:nvPr>
              <p:custDataLst>
                <p:tags r:id="rId25"/>
              </p:custDataLst>
            </p:nvPr>
          </p:nvSpPr>
          <p:spPr>
            <a:xfrm>
              <a:off x="10674774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>
              <p:custDataLst>
                <p:tags r:id="rId26"/>
              </p:custDataLst>
            </p:nvPr>
          </p:nvSpPr>
          <p:spPr>
            <a:xfrm>
              <a:off x="10674774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>
              <p:custDataLst>
                <p:tags r:id="rId27"/>
              </p:custDataLst>
            </p:nvPr>
          </p:nvSpPr>
          <p:spPr>
            <a:xfrm>
              <a:off x="1035164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>
              <p:custDataLst>
                <p:tags r:id="rId28"/>
              </p:custDataLst>
            </p:nvPr>
          </p:nvSpPr>
          <p:spPr>
            <a:xfrm>
              <a:off x="1035164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>
              <p:custDataLst>
                <p:tags r:id="rId29"/>
              </p:custDataLst>
            </p:nvPr>
          </p:nvSpPr>
          <p:spPr>
            <a:xfrm>
              <a:off x="10028368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>
              <p:custDataLst>
                <p:tags r:id="rId30"/>
              </p:custDataLst>
            </p:nvPr>
          </p:nvSpPr>
          <p:spPr>
            <a:xfrm>
              <a:off x="10028368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>
              <p:custDataLst>
                <p:tags r:id="rId31"/>
              </p:custDataLst>
            </p:nvPr>
          </p:nvSpPr>
          <p:spPr>
            <a:xfrm>
              <a:off x="9705091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>
              <p:custDataLst>
                <p:tags r:id="rId32"/>
              </p:custDataLst>
            </p:nvPr>
          </p:nvSpPr>
          <p:spPr>
            <a:xfrm>
              <a:off x="9705091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/>
            <p:nvPr>
              <p:custDataLst>
                <p:tags r:id="rId33"/>
              </p:custDataLst>
            </p:nvPr>
          </p:nvSpPr>
          <p:spPr>
            <a:xfrm>
              <a:off x="9381815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/>
            <p:nvPr>
              <p:custDataLst>
                <p:tags r:id="rId34"/>
              </p:custDataLst>
            </p:nvPr>
          </p:nvSpPr>
          <p:spPr>
            <a:xfrm>
              <a:off x="9381815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>
              <p:custDataLst>
                <p:tags r:id="rId35"/>
              </p:custDataLst>
            </p:nvPr>
          </p:nvSpPr>
          <p:spPr>
            <a:xfrm>
              <a:off x="908133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>
              <p:custDataLst>
                <p:tags r:id="rId36"/>
              </p:custDataLst>
            </p:nvPr>
          </p:nvSpPr>
          <p:spPr>
            <a:xfrm>
              <a:off x="908133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>
              <p:custDataLst>
                <p:tags r:id="rId37"/>
              </p:custDataLst>
            </p:nvPr>
          </p:nvSpPr>
          <p:spPr>
            <a:xfrm>
              <a:off x="8758060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>
              <p:custDataLst>
                <p:tags r:id="rId38"/>
              </p:custDataLst>
            </p:nvPr>
          </p:nvSpPr>
          <p:spPr>
            <a:xfrm>
              <a:off x="8758060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>
              <p:custDataLst>
                <p:tags r:id="rId39"/>
              </p:custDataLst>
            </p:nvPr>
          </p:nvSpPr>
          <p:spPr>
            <a:xfrm>
              <a:off x="843478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>
              <p:custDataLst>
                <p:tags r:id="rId40"/>
              </p:custDataLst>
            </p:nvPr>
          </p:nvSpPr>
          <p:spPr>
            <a:xfrm>
              <a:off x="843478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>
              <p:custDataLst>
                <p:tags r:id="rId41"/>
              </p:custDataLst>
            </p:nvPr>
          </p:nvSpPr>
          <p:spPr>
            <a:xfrm>
              <a:off x="8111506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>
              <p:custDataLst>
                <p:tags r:id="rId42"/>
              </p:custDataLst>
            </p:nvPr>
          </p:nvSpPr>
          <p:spPr>
            <a:xfrm>
              <a:off x="8111506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/>
            <p:nvPr>
              <p:custDataLst>
                <p:tags r:id="rId43"/>
              </p:custDataLst>
            </p:nvPr>
          </p:nvSpPr>
          <p:spPr>
            <a:xfrm>
              <a:off x="7783043" y="3807728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>
              <p:custDataLst>
                <p:tags r:id="rId44"/>
              </p:custDataLst>
            </p:nvPr>
          </p:nvSpPr>
          <p:spPr>
            <a:xfrm>
              <a:off x="7783043" y="4110875"/>
              <a:ext cx="84964" cy="84964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2143366"/>
            <a:ext cx="12192000" cy="249824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54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4290060" y="2738869"/>
            <a:ext cx="3611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+mj-ea"/>
                <a:ea typeface="+mj-ea"/>
              </a:rPr>
              <a:t>学业</a:t>
            </a:r>
            <a:r>
              <a:rPr lang="en-US" altLang="zh-CN" sz="6000" dirty="0">
                <a:solidFill>
                  <a:schemeClr val="bg1"/>
                </a:solidFill>
                <a:latin typeface="+mj-ea"/>
                <a:ea typeface="+mj-ea"/>
              </a:rPr>
              <a:t>&amp;</a:t>
            </a:r>
            <a:r>
              <a:rPr lang="zh-CN" altLang="en-US" sz="6000" dirty="0">
                <a:solidFill>
                  <a:schemeClr val="bg1"/>
                </a:solidFill>
                <a:latin typeface="+mj-ea"/>
                <a:ea typeface="+mj-ea"/>
              </a:rPr>
              <a:t>成绩</a:t>
            </a:r>
            <a:endParaRPr lang="zh-CN" altLang="en-US" sz="6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5887674" y="5237111"/>
            <a:ext cx="416653" cy="537458"/>
            <a:chOff x="7943999" y="-448297"/>
            <a:chExt cx="611562" cy="788880"/>
          </a:xfrm>
          <a:solidFill>
            <a:schemeClr val="accent2"/>
          </a:solidFill>
        </p:grpSpPr>
        <p:sp>
          <p:nvSpPr>
            <p:cNvPr id="39" name="矩形 38"/>
            <p:cNvSpPr/>
            <p:nvPr/>
          </p:nvSpPr>
          <p:spPr>
            <a:xfrm>
              <a:off x="8073419" y="-448297"/>
              <a:ext cx="165100" cy="6630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 rot="18900000">
              <a:off x="7943999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 rot="2700000" flipH="1">
              <a:off x="8206311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4122737" y="3408903"/>
            <a:ext cx="3946526" cy="691257"/>
            <a:chOff x="869268" y="6105837"/>
            <a:chExt cx="3946526" cy="691257"/>
          </a:xfrm>
          <a:solidFill>
            <a:schemeClr val="bg1">
              <a:alpha val="5000"/>
            </a:schemeClr>
          </a:solidFill>
        </p:grpSpPr>
        <p:sp>
          <p:nvSpPr>
            <p:cNvPr id="46" name="椭圆 45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椭圆 84"/>
          <p:cNvSpPr/>
          <p:nvPr/>
        </p:nvSpPr>
        <p:spPr>
          <a:xfrm>
            <a:off x="5460039" y="1280160"/>
            <a:ext cx="1271922" cy="1271922"/>
          </a:xfrm>
          <a:prstGeom prst="ellipse">
            <a:avLst/>
          </a:prstGeom>
          <a:solidFill>
            <a:schemeClr val="accent2"/>
          </a:solidFill>
          <a:ln w="76200">
            <a:solidFill>
              <a:srgbClr val="FBFB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</a:rPr>
              <a:t>01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28"/>
          <p:cNvSpPr/>
          <p:nvPr/>
        </p:nvSpPr>
        <p:spPr>
          <a:xfrm>
            <a:off x="1" y="332464"/>
            <a:ext cx="832245" cy="470570"/>
          </a:xfrm>
          <a:custGeom>
            <a:avLst/>
            <a:gdLst>
              <a:gd name="connsiteX0" fmla="*/ 0 w 832245"/>
              <a:gd name="connsiteY0" fmla="*/ 0 h 470570"/>
              <a:gd name="connsiteX1" fmla="*/ 596960 w 832245"/>
              <a:gd name="connsiteY1" fmla="*/ 0 h 470570"/>
              <a:gd name="connsiteX2" fmla="*/ 832245 w 832245"/>
              <a:gd name="connsiteY2" fmla="*/ 235285 h 470570"/>
              <a:gd name="connsiteX3" fmla="*/ 832244 w 832245"/>
              <a:gd name="connsiteY3" fmla="*/ 235285 h 470570"/>
              <a:gd name="connsiteX4" fmla="*/ 596959 w 832245"/>
              <a:gd name="connsiteY4" fmla="*/ 470570 h 470570"/>
              <a:gd name="connsiteX5" fmla="*/ 0 w 832245"/>
              <a:gd name="connsiteY5" fmla="*/ 470569 h 470570"/>
              <a:gd name="connsiteX6" fmla="*/ 0 w 832245"/>
              <a:gd name="connsiteY6" fmla="*/ 0 h 47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2245" h="470570">
                <a:moveTo>
                  <a:pt x="0" y="0"/>
                </a:moveTo>
                <a:lnTo>
                  <a:pt x="596960" y="0"/>
                </a:lnTo>
                <a:cubicBezTo>
                  <a:pt x="726904" y="0"/>
                  <a:pt x="832245" y="105341"/>
                  <a:pt x="832245" y="235285"/>
                </a:cubicBezTo>
                <a:lnTo>
                  <a:pt x="832244" y="235285"/>
                </a:lnTo>
                <a:cubicBezTo>
                  <a:pt x="832244" y="365229"/>
                  <a:pt x="726903" y="470570"/>
                  <a:pt x="596959" y="470570"/>
                </a:cubicBezTo>
                <a:lnTo>
                  <a:pt x="0" y="4705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867681" y="275966"/>
            <a:ext cx="20751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pc="100" dirty="0">
                <a:solidFill>
                  <a:schemeClr val="tx2"/>
                </a:solidFill>
                <a:effectLst/>
              </a:rPr>
              <a:t>学业</a:t>
            </a:r>
            <a:r>
              <a:rPr lang="en-US" altLang="zh-CN" spc="100" dirty="0">
                <a:solidFill>
                  <a:schemeClr val="tx2"/>
                </a:solidFill>
                <a:effectLst/>
              </a:rPr>
              <a:t>&amp;</a:t>
            </a:r>
            <a:r>
              <a:rPr lang="zh-CN" altLang="en-US" spc="100" dirty="0">
                <a:solidFill>
                  <a:schemeClr val="tx2"/>
                </a:solidFill>
                <a:effectLst/>
              </a:rPr>
              <a:t>成绩</a:t>
            </a:r>
            <a:endParaRPr lang="zh-CN" altLang="en-US" spc="100" dirty="0">
              <a:solidFill>
                <a:schemeClr val="tx2"/>
              </a:solidFill>
              <a:effectLst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3338" y="336917"/>
            <a:ext cx="53091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</a:rPr>
              <a:t>01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22680" y="1091565"/>
            <a:ext cx="104209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00B0F0"/>
                </a:solidFill>
              </a:rPr>
              <a:t>平均</a:t>
            </a:r>
            <a:r>
              <a:rPr lang="en-US" altLang="zh-CN" sz="2400" b="1" dirty="0">
                <a:solidFill>
                  <a:srgbClr val="00B0F0"/>
                </a:solidFill>
              </a:rPr>
              <a:t>GPA3.83</a:t>
            </a:r>
            <a:r>
              <a:rPr lang="zh-CN" altLang="en-US" sz="2400" dirty="0"/>
              <a:t>。在经管学院</a:t>
            </a:r>
            <a:r>
              <a:rPr lang="en-US" altLang="zh-CN" sz="2400" dirty="0"/>
              <a:t>191</a:t>
            </a:r>
            <a:r>
              <a:rPr lang="zh-CN" altLang="en-US" sz="2400" dirty="0"/>
              <a:t>人中，</a:t>
            </a:r>
            <a:r>
              <a:rPr lang="en-US" altLang="zh-CN" sz="2400" dirty="0"/>
              <a:t>1</a:t>
            </a:r>
            <a:r>
              <a:rPr lang="zh-CN" altLang="en-US" sz="2400" dirty="0"/>
              <a:t>人</a:t>
            </a:r>
            <a:r>
              <a:rPr lang="zh-CN" altLang="en-US" sz="2400" b="1" dirty="0">
                <a:solidFill>
                  <a:srgbClr val="00B0F0"/>
                </a:solidFill>
              </a:rPr>
              <a:t>前三</a:t>
            </a:r>
            <a:r>
              <a:rPr lang="zh-CN" altLang="en-US" sz="2400" dirty="0"/>
              <a:t>，</a:t>
            </a:r>
            <a:r>
              <a:rPr lang="en-US" altLang="zh-CN" sz="2400" dirty="0"/>
              <a:t>2</a:t>
            </a:r>
            <a:r>
              <a:rPr lang="zh-CN" altLang="en-US" sz="2400" dirty="0"/>
              <a:t>人</a:t>
            </a:r>
            <a:r>
              <a:rPr lang="zh-CN" altLang="en-US" sz="2400" b="1" dirty="0">
                <a:solidFill>
                  <a:srgbClr val="00B0F0"/>
                </a:solidFill>
              </a:rPr>
              <a:t>前五</a:t>
            </a:r>
            <a:r>
              <a:rPr lang="zh-CN" altLang="en-US" sz="2400" dirty="0"/>
              <a:t>，</a:t>
            </a:r>
            <a:r>
              <a:rPr lang="en-US" altLang="zh-CN" sz="2400" dirty="0"/>
              <a:t>3</a:t>
            </a:r>
            <a:r>
              <a:rPr lang="zh-CN" altLang="en-US" sz="2400" dirty="0"/>
              <a:t>人</a:t>
            </a:r>
            <a:r>
              <a:rPr lang="zh-CN" altLang="en-US" sz="2400" b="1" dirty="0">
                <a:solidFill>
                  <a:srgbClr val="00B0F0"/>
                </a:solidFill>
              </a:rPr>
              <a:t>前十</a:t>
            </a:r>
            <a:r>
              <a:rPr lang="zh-CN" altLang="en-US" sz="2400" dirty="0"/>
              <a:t>，</a:t>
            </a:r>
            <a:r>
              <a:rPr lang="en-US" altLang="zh-CN" sz="2400" dirty="0">
                <a:solidFill>
                  <a:schemeClr val="tx1"/>
                </a:solidFill>
              </a:rPr>
              <a:t>4</a:t>
            </a:r>
            <a:r>
              <a:rPr lang="zh-CN" altLang="en-US" sz="2400" dirty="0">
                <a:solidFill>
                  <a:schemeClr val="tx1"/>
                </a:solidFill>
              </a:rPr>
              <a:t>人</a:t>
            </a:r>
            <a:r>
              <a:rPr lang="zh-CN" altLang="en-US" sz="2400" b="1" dirty="0">
                <a:solidFill>
                  <a:srgbClr val="00B0F0"/>
                </a:solidFill>
              </a:rPr>
              <a:t>全部为前三十</a:t>
            </a:r>
            <a:r>
              <a:rPr lang="zh-CN" altLang="en-US" sz="2400" dirty="0"/>
              <a:t>。</a:t>
            </a:r>
            <a:endParaRPr lang="zh-CN" altLang="en-US" sz="2400" dirty="0"/>
          </a:p>
        </p:txBody>
      </p:sp>
      <p:sp>
        <p:nvSpPr>
          <p:cNvPr id="533" name="Freeform 114"/>
          <p:cNvSpPr/>
          <p:nvPr/>
        </p:nvSpPr>
        <p:spPr bwMode="auto">
          <a:xfrm>
            <a:off x="510400" y="1200272"/>
            <a:ext cx="430748" cy="429341"/>
          </a:xfrm>
          <a:custGeom>
            <a:avLst/>
            <a:gdLst>
              <a:gd name="T0" fmla="*/ 124 w 235"/>
              <a:gd name="T1" fmla="*/ 186 h 234"/>
              <a:gd name="T2" fmla="*/ 111 w 235"/>
              <a:gd name="T3" fmla="*/ 186 h 234"/>
              <a:gd name="T4" fmla="*/ 43 w 235"/>
              <a:gd name="T5" fmla="*/ 232 h 234"/>
              <a:gd name="T6" fmla="*/ 39 w 235"/>
              <a:gd name="T7" fmla="*/ 229 h 234"/>
              <a:gd name="T8" fmla="*/ 59 w 235"/>
              <a:gd name="T9" fmla="*/ 156 h 234"/>
              <a:gd name="T10" fmla="*/ 56 w 235"/>
              <a:gd name="T11" fmla="*/ 143 h 234"/>
              <a:gd name="T12" fmla="*/ 3 w 235"/>
              <a:gd name="T13" fmla="*/ 89 h 234"/>
              <a:gd name="T14" fmla="*/ 6 w 235"/>
              <a:gd name="T15" fmla="*/ 83 h 234"/>
              <a:gd name="T16" fmla="*/ 75 w 235"/>
              <a:gd name="T17" fmla="*/ 77 h 234"/>
              <a:gd name="T18" fmla="*/ 86 w 235"/>
              <a:gd name="T19" fmla="*/ 68 h 234"/>
              <a:gd name="T20" fmla="*/ 114 w 235"/>
              <a:gd name="T21" fmla="*/ 4 h 234"/>
              <a:gd name="T22" fmla="*/ 121 w 235"/>
              <a:gd name="T23" fmla="*/ 4 h 234"/>
              <a:gd name="T24" fmla="*/ 149 w 235"/>
              <a:gd name="T25" fmla="*/ 68 h 234"/>
              <a:gd name="T26" fmla="*/ 160 w 235"/>
              <a:gd name="T27" fmla="*/ 77 h 234"/>
              <a:gd name="T28" fmla="*/ 229 w 235"/>
              <a:gd name="T29" fmla="*/ 83 h 234"/>
              <a:gd name="T30" fmla="*/ 232 w 235"/>
              <a:gd name="T31" fmla="*/ 89 h 234"/>
              <a:gd name="T32" fmla="*/ 179 w 235"/>
              <a:gd name="T33" fmla="*/ 143 h 234"/>
              <a:gd name="T34" fmla="*/ 176 w 235"/>
              <a:gd name="T35" fmla="*/ 156 h 234"/>
              <a:gd name="T36" fmla="*/ 196 w 235"/>
              <a:gd name="T37" fmla="*/ 229 h 234"/>
              <a:gd name="T38" fmla="*/ 192 w 235"/>
              <a:gd name="T39" fmla="*/ 232 h 234"/>
              <a:gd name="T40" fmla="*/ 124 w 235"/>
              <a:gd name="T41" fmla="*/ 186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35" h="234">
                <a:moveTo>
                  <a:pt x="124" y="186"/>
                </a:moveTo>
                <a:cubicBezTo>
                  <a:pt x="120" y="183"/>
                  <a:pt x="114" y="183"/>
                  <a:pt x="111" y="186"/>
                </a:cubicBezTo>
                <a:cubicBezTo>
                  <a:pt x="43" y="232"/>
                  <a:pt x="43" y="232"/>
                  <a:pt x="43" y="232"/>
                </a:cubicBezTo>
                <a:cubicBezTo>
                  <a:pt x="40" y="234"/>
                  <a:pt x="38" y="233"/>
                  <a:pt x="39" y="229"/>
                </a:cubicBezTo>
                <a:cubicBezTo>
                  <a:pt x="59" y="156"/>
                  <a:pt x="59" y="156"/>
                  <a:pt x="59" y="156"/>
                </a:cubicBezTo>
                <a:cubicBezTo>
                  <a:pt x="60" y="152"/>
                  <a:pt x="59" y="146"/>
                  <a:pt x="56" y="143"/>
                </a:cubicBezTo>
                <a:cubicBezTo>
                  <a:pt x="3" y="89"/>
                  <a:pt x="3" y="89"/>
                  <a:pt x="3" y="89"/>
                </a:cubicBezTo>
                <a:cubicBezTo>
                  <a:pt x="0" y="86"/>
                  <a:pt x="1" y="83"/>
                  <a:pt x="6" y="83"/>
                </a:cubicBezTo>
                <a:cubicBezTo>
                  <a:pt x="75" y="77"/>
                  <a:pt x="75" y="77"/>
                  <a:pt x="75" y="77"/>
                </a:cubicBezTo>
                <a:cubicBezTo>
                  <a:pt x="80" y="76"/>
                  <a:pt x="85" y="72"/>
                  <a:pt x="86" y="68"/>
                </a:cubicBezTo>
                <a:cubicBezTo>
                  <a:pt x="114" y="4"/>
                  <a:pt x="114" y="4"/>
                  <a:pt x="114" y="4"/>
                </a:cubicBezTo>
                <a:cubicBezTo>
                  <a:pt x="116" y="0"/>
                  <a:pt x="119" y="0"/>
                  <a:pt x="121" y="4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50" y="72"/>
                  <a:pt x="155" y="76"/>
                  <a:pt x="160" y="77"/>
                </a:cubicBezTo>
                <a:cubicBezTo>
                  <a:pt x="229" y="83"/>
                  <a:pt x="229" y="83"/>
                  <a:pt x="229" y="83"/>
                </a:cubicBezTo>
                <a:cubicBezTo>
                  <a:pt x="234" y="83"/>
                  <a:pt x="235" y="86"/>
                  <a:pt x="232" y="89"/>
                </a:cubicBezTo>
                <a:cubicBezTo>
                  <a:pt x="179" y="143"/>
                  <a:pt x="179" y="143"/>
                  <a:pt x="179" y="143"/>
                </a:cubicBezTo>
                <a:cubicBezTo>
                  <a:pt x="176" y="146"/>
                  <a:pt x="174" y="152"/>
                  <a:pt x="176" y="156"/>
                </a:cubicBezTo>
                <a:cubicBezTo>
                  <a:pt x="196" y="229"/>
                  <a:pt x="196" y="229"/>
                  <a:pt x="196" y="229"/>
                </a:cubicBezTo>
                <a:cubicBezTo>
                  <a:pt x="197" y="233"/>
                  <a:pt x="195" y="234"/>
                  <a:pt x="192" y="232"/>
                </a:cubicBezTo>
                <a:lnTo>
                  <a:pt x="124" y="186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rgbClr val="656D78"/>
              </a:solidFill>
            </a:endParaRPr>
          </a:p>
        </p:txBody>
      </p:sp>
      <p:sp>
        <p:nvSpPr>
          <p:cNvPr id="6" name="Freeform 114"/>
          <p:cNvSpPr/>
          <p:nvPr/>
        </p:nvSpPr>
        <p:spPr bwMode="auto">
          <a:xfrm>
            <a:off x="511670" y="2290567"/>
            <a:ext cx="430748" cy="429341"/>
          </a:xfrm>
          <a:custGeom>
            <a:avLst/>
            <a:gdLst>
              <a:gd name="T0" fmla="*/ 124 w 235"/>
              <a:gd name="T1" fmla="*/ 186 h 234"/>
              <a:gd name="T2" fmla="*/ 111 w 235"/>
              <a:gd name="T3" fmla="*/ 186 h 234"/>
              <a:gd name="T4" fmla="*/ 43 w 235"/>
              <a:gd name="T5" fmla="*/ 232 h 234"/>
              <a:gd name="T6" fmla="*/ 39 w 235"/>
              <a:gd name="T7" fmla="*/ 229 h 234"/>
              <a:gd name="T8" fmla="*/ 59 w 235"/>
              <a:gd name="T9" fmla="*/ 156 h 234"/>
              <a:gd name="T10" fmla="*/ 56 w 235"/>
              <a:gd name="T11" fmla="*/ 143 h 234"/>
              <a:gd name="T12" fmla="*/ 3 w 235"/>
              <a:gd name="T13" fmla="*/ 89 h 234"/>
              <a:gd name="T14" fmla="*/ 6 w 235"/>
              <a:gd name="T15" fmla="*/ 83 h 234"/>
              <a:gd name="T16" fmla="*/ 75 w 235"/>
              <a:gd name="T17" fmla="*/ 77 h 234"/>
              <a:gd name="T18" fmla="*/ 86 w 235"/>
              <a:gd name="T19" fmla="*/ 68 h 234"/>
              <a:gd name="T20" fmla="*/ 114 w 235"/>
              <a:gd name="T21" fmla="*/ 4 h 234"/>
              <a:gd name="T22" fmla="*/ 121 w 235"/>
              <a:gd name="T23" fmla="*/ 4 h 234"/>
              <a:gd name="T24" fmla="*/ 149 w 235"/>
              <a:gd name="T25" fmla="*/ 68 h 234"/>
              <a:gd name="T26" fmla="*/ 160 w 235"/>
              <a:gd name="T27" fmla="*/ 77 h 234"/>
              <a:gd name="T28" fmla="*/ 229 w 235"/>
              <a:gd name="T29" fmla="*/ 83 h 234"/>
              <a:gd name="T30" fmla="*/ 232 w 235"/>
              <a:gd name="T31" fmla="*/ 89 h 234"/>
              <a:gd name="T32" fmla="*/ 179 w 235"/>
              <a:gd name="T33" fmla="*/ 143 h 234"/>
              <a:gd name="T34" fmla="*/ 176 w 235"/>
              <a:gd name="T35" fmla="*/ 156 h 234"/>
              <a:gd name="T36" fmla="*/ 196 w 235"/>
              <a:gd name="T37" fmla="*/ 229 h 234"/>
              <a:gd name="T38" fmla="*/ 192 w 235"/>
              <a:gd name="T39" fmla="*/ 232 h 234"/>
              <a:gd name="T40" fmla="*/ 124 w 235"/>
              <a:gd name="T41" fmla="*/ 186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35" h="234">
                <a:moveTo>
                  <a:pt x="124" y="186"/>
                </a:moveTo>
                <a:cubicBezTo>
                  <a:pt x="120" y="183"/>
                  <a:pt x="114" y="183"/>
                  <a:pt x="111" y="186"/>
                </a:cubicBezTo>
                <a:cubicBezTo>
                  <a:pt x="43" y="232"/>
                  <a:pt x="43" y="232"/>
                  <a:pt x="43" y="232"/>
                </a:cubicBezTo>
                <a:cubicBezTo>
                  <a:pt x="40" y="234"/>
                  <a:pt x="38" y="233"/>
                  <a:pt x="39" y="229"/>
                </a:cubicBezTo>
                <a:cubicBezTo>
                  <a:pt x="59" y="156"/>
                  <a:pt x="59" y="156"/>
                  <a:pt x="59" y="156"/>
                </a:cubicBezTo>
                <a:cubicBezTo>
                  <a:pt x="60" y="152"/>
                  <a:pt x="59" y="146"/>
                  <a:pt x="56" y="143"/>
                </a:cubicBezTo>
                <a:cubicBezTo>
                  <a:pt x="3" y="89"/>
                  <a:pt x="3" y="89"/>
                  <a:pt x="3" y="89"/>
                </a:cubicBezTo>
                <a:cubicBezTo>
                  <a:pt x="0" y="86"/>
                  <a:pt x="1" y="83"/>
                  <a:pt x="6" y="83"/>
                </a:cubicBezTo>
                <a:cubicBezTo>
                  <a:pt x="75" y="77"/>
                  <a:pt x="75" y="77"/>
                  <a:pt x="75" y="77"/>
                </a:cubicBezTo>
                <a:cubicBezTo>
                  <a:pt x="80" y="76"/>
                  <a:pt x="85" y="72"/>
                  <a:pt x="86" y="68"/>
                </a:cubicBezTo>
                <a:cubicBezTo>
                  <a:pt x="114" y="4"/>
                  <a:pt x="114" y="4"/>
                  <a:pt x="114" y="4"/>
                </a:cubicBezTo>
                <a:cubicBezTo>
                  <a:pt x="116" y="0"/>
                  <a:pt x="119" y="0"/>
                  <a:pt x="121" y="4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50" y="72"/>
                  <a:pt x="155" y="76"/>
                  <a:pt x="160" y="77"/>
                </a:cubicBezTo>
                <a:cubicBezTo>
                  <a:pt x="229" y="83"/>
                  <a:pt x="229" y="83"/>
                  <a:pt x="229" y="83"/>
                </a:cubicBezTo>
                <a:cubicBezTo>
                  <a:pt x="234" y="83"/>
                  <a:pt x="235" y="86"/>
                  <a:pt x="232" y="89"/>
                </a:cubicBezTo>
                <a:cubicBezTo>
                  <a:pt x="179" y="143"/>
                  <a:pt x="179" y="143"/>
                  <a:pt x="179" y="143"/>
                </a:cubicBezTo>
                <a:cubicBezTo>
                  <a:pt x="176" y="146"/>
                  <a:pt x="174" y="152"/>
                  <a:pt x="176" y="156"/>
                </a:cubicBezTo>
                <a:cubicBezTo>
                  <a:pt x="196" y="229"/>
                  <a:pt x="196" y="229"/>
                  <a:pt x="196" y="229"/>
                </a:cubicBezTo>
                <a:cubicBezTo>
                  <a:pt x="197" y="233"/>
                  <a:pt x="195" y="234"/>
                  <a:pt x="192" y="232"/>
                </a:cubicBezTo>
                <a:lnTo>
                  <a:pt x="124" y="186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rgbClr val="656D78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22680" y="2290445"/>
            <a:ext cx="1042098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l"/>
            <a:r>
              <a:rPr lang="en-US" altLang="zh-CN" sz="2400" dirty="0">
                <a:sym typeface="+mn-ea"/>
              </a:rPr>
              <a:t>4</a:t>
            </a:r>
            <a:r>
              <a:rPr lang="zh-CN" altLang="en-US" sz="2400" dirty="0">
                <a:sym typeface="+mn-ea"/>
              </a:rPr>
              <a:t>人</a:t>
            </a:r>
            <a:r>
              <a:rPr lang="zh-CN" altLang="en-US" sz="2400" b="1" dirty="0">
                <a:solidFill>
                  <a:srgbClr val="00B0F0"/>
                </a:solidFill>
                <a:sym typeface="+mn-ea"/>
              </a:rPr>
              <a:t>均获得保研资格</a:t>
            </a:r>
            <a:r>
              <a:rPr lang="zh-CN" altLang="en-US" sz="2400" dirty="0">
                <a:sym typeface="+mn-ea"/>
              </a:rPr>
              <a:t>，</a:t>
            </a:r>
            <a:r>
              <a:rPr lang="zh-CN" altLang="en-US" sz="2400" b="1" dirty="0">
                <a:solidFill>
                  <a:srgbClr val="00B0F0"/>
                </a:solidFill>
                <a:sym typeface="+mn-ea"/>
              </a:rPr>
              <a:t>平均保研均分</a:t>
            </a:r>
            <a:r>
              <a:rPr lang="en-US" altLang="zh-CN" sz="2400" b="1" dirty="0">
                <a:solidFill>
                  <a:srgbClr val="00B0F0"/>
                </a:solidFill>
                <a:sym typeface="+mn-ea"/>
              </a:rPr>
              <a:t>90.86</a:t>
            </a:r>
            <a:r>
              <a:rPr lang="zh-CN" altLang="en-US" sz="2400" dirty="0">
                <a:sym typeface="+mn-ea"/>
              </a:rPr>
              <a:t>。其中：</a:t>
            </a:r>
            <a:endParaRPr lang="zh-CN" altLang="en-US" sz="2400" dirty="0">
              <a:sym typeface="+mn-ea"/>
            </a:endParaRPr>
          </a:p>
          <a:p>
            <a:pPr algn="l"/>
            <a:r>
              <a:rPr lang="en-US" altLang="zh-CN" sz="2400" dirty="0">
                <a:sym typeface="+mn-ea"/>
              </a:rPr>
              <a:t>· </a:t>
            </a:r>
            <a:r>
              <a:rPr lang="zh-CN" altLang="en-US" sz="2400" dirty="0">
                <a:sym typeface="+mn-ea"/>
              </a:rPr>
              <a:t>刘家祥：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清华大学</a:t>
            </a:r>
            <a:r>
              <a:rPr lang="en-US" altLang="zh-CN" sz="2400" dirty="0">
                <a:solidFill>
                  <a:srgbClr val="00B0F0"/>
                </a:solidFill>
                <a:sym typeface="+mn-ea"/>
              </a:rPr>
              <a:t>-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哥伦比亚大学</a:t>
            </a:r>
            <a:r>
              <a:rPr lang="zh-CN" altLang="en-US" sz="2400" dirty="0">
                <a:sym typeface="+mn-ea"/>
              </a:rPr>
              <a:t>（商务分析双硕士）</a:t>
            </a:r>
            <a:endParaRPr lang="zh-CN" altLang="en-US" sz="2400" dirty="0">
              <a:sym typeface="+mn-ea"/>
            </a:endParaRPr>
          </a:p>
          <a:p>
            <a:pPr algn="l"/>
            <a:r>
              <a:rPr lang="en-US" altLang="zh-CN" sz="2400" dirty="0">
                <a:sym typeface="+mn-ea"/>
              </a:rPr>
              <a:t>· </a:t>
            </a:r>
            <a:r>
              <a:rPr lang="zh-CN" altLang="en-US" sz="2400" dirty="0">
                <a:sym typeface="+mn-ea"/>
              </a:rPr>
              <a:t>刘泽楷：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北京航空航天大学</a:t>
            </a:r>
            <a:r>
              <a:rPr lang="zh-CN" altLang="en-US" sz="2400" dirty="0">
                <a:sym typeface="+mn-ea"/>
              </a:rPr>
              <a:t>（金融专硕）</a:t>
            </a:r>
            <a:endParaRPr lang="zh-CN" altLang="en-US" sz="2400" dirty="0">
              <a:sym typeface="+mn-ea"/>
            </a:endParaRPr>
          </a:p>
          <a:p>
            <a:pPr algn="l"/>
            <a:r>
              <a:rPr lang="en-US" altLang="zh-CN" sz="2400" dirty="0">
                <a:sym typeface="+mn-ea"/>
              </a:rPr>
              <a:t>· </a:t>
            </a:r>
            <a:r>
              <a:rPr lang="zh-CN" altLang="en-US" sz="2400" dirty="0">
                <a:sym typeface="+mn-ea"/>
              </a:rPr>
              <a:t>王晗祺、李连杰：正在申请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出国留学</a:t>
            </a:r>
            <a:r>
              <a:rPr lang="zh-CN" altLang="en-US" sz="2400" dirty="0">
                <a:sym typeface="+mn-ea"/>
              </a:rPr>
              <a:t>（雅思均</a:t>
            </a:r>
            <a:r>
              <a:rPr lang="en-US" altLang="zh-CN" sz="2400" dirty="0">
                <a:sym typeface="+mn-ea"/>
              </a:rPr>
              <a:t>7+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GRE</a:t>
            </a:r>
            <a:r>
              <a:rPr lang="zh-CN" altLang="en-US" sz="2400" dirty="0">
                <a:sym typeface="+mn-ea"/>
              </a:rPr>
              <a:t>均</a:t>
            </a:r>
            <a:r>
              <a:rPr lang="en-US" altLang="zh-CN" sz="2400" dirty="0">
                <a:sym typeface="+mn-ea"/>
              </a:rPr>
              <a:t>320+</a:t>
            </a:r>
            <a:r>
              <a:rPr lang="zh-CN" altLang="en-US" sz="2400" dirty="0">
                <a:sym typeface="+mn-ea"/>
              </a:rPr>
              <a:t>）</a:t>
            </a:r>
            <a:endParaRPr lang="zh-CN" altLang="en-US" sz="2400" dirty="0">
              <a:solidFill>
                <a:srgbClr val="00B0F0"/>
              </a:solidFill>
              <a:sym typeface="+mn-ea"/>
            </a:endParaRPr>
          </a:p>
        </p:txBody>
      </p:sp>
      <p:sp>
        <p:nvSpPr>
          <p:cNvPr id="13" name="Freeform 114"/>
          <p:cNvSpPr/>
          <p:nvPr/>
        </p:nvSpPr>
        <p:spPr bwMode="auto">
          <a:xfrm>
            <a:off x="510400" y="4600062"/>
            <a:ext cx="430748" cy="429341"/>
          </a:xfrm>
          <a:custGeom>
            <a:avLst/>
            <a:gdLst>
              <a:gd name="T0" fmla="*/ 124 w 235"/>
              <a:gd name="T1" fmla="*/ 186 h 234"/>
              <a:gd name="T2" fmla="*/ 111 w 235"/>
              <a:gd name="T3" fmla="*/ 186 h 234"/>
              <a:gd name="T4" fmla="*/ 43 w 235"/>
              <a:gd name="T5" fmla="*/ 232 h 234"/>
              <a:gd name="T6" fmla="*/ 39 w 235"/>
              <a:gd name="T7" fmla="*/ 229 h 234"/>
              <a:gd name="T8" fmla="*/ 59 w 235"/>
              <a:gd name="T9" fmla="*/ 156 h 234"/>
              <a:gd name="T10" fmla="*/ 56 w 235"/>
              <a:gd name="T11" fmla="*/ 143 h 234"/>
              <a:gd name="T12" fmla="*/ 3 w 235"/>
              <a:gd name="T13" fmla="*/ 89 h 234"/>
              <a:gd name="T14" fmla="*/ 6 w 235"/>
              <a:gd name="T15" fmla="*/ 83 h 234"/>
              <a:gd name="T16" fmla="*/ 75 w 235"/>
              <a:gd name="T17" fmla="*/ 77 h 234"/>
              <a:gd name="T18" fmla="*/ 86 w 235"/>
              <a:gd name="T19" fmla="*/ 68 h 234"/>
              <a:gd name="T20" fmla="*/ 114 w 235"/>
              <a:gd name="T21" fmla="*/ 4 h 234"/>
              <a:gd name="T22" fmla="*/ 121 w 235"/>
              <a:gd name="T23" fmla="*/ 4 h 234"/>
              <a:gd name="T24" fmla="*/ 149 w 235"/>
              <a:gd name="T25" fmla="*/ 68 h 234"/>
              <a:gd name="T26" fmla="*/ 160 w 235"/>
              <a:gd name="T27" fmla="*/ 77 h 234"/>
              <a:gd name="T28" fmla="*/ 229 w 235"/>
              <a:gd name="T29" fmla="*/ 83 h 234"/>
              <a:gd name="T30" fmla="*/ 232 w 235"/>
              <a:gd name="T31" fmla="*/ 89 h 234"/>
              <a:gd name="T32" fmla="*/ 179 w 235"/>
              <a:gd name="T33" fmla="*/ 143 h 234"/>
              <a:gd name="T34" fmla="*/ 176 w 235"/>
              <a:gd name="T35" fmla="*/ 156 h 234"/>
              <a:gd name="T36" fmla="*/ 196 w 235"/>
              <a:gd name="T37" fmla="*/ 229 h 234"/>
              <a:gd name="T38" fmla="*/ 192 w 235"/>
              <a:gd name="T39" fmla="*/ 232 h 234"/>
              <a:gd name="T40" fmla="*/ 124 w 235"/>
              <a:gd name="T41" fmla="*/ 186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35" h="234">
                <a:moveTo>
                  <a:pt x="124" y="186"/>
                </a:moveTo>
                <a:cubicBezTo>
                  <a:pt x="120" y="183"/>
                  <a:pt x="114" y="183"/>
                  <a:pt x="111" y="186"/>
                </a:cubicBezTo>
                <a:cubicBezTo>
                  <a:pt x="43" y="232"/>
                  <a:pt x="43" y="232"/>
                  <a:pt x="43" y="232"/>
                </a:cubicBezTo>
                <a:cubicBezTo>
                  <a:pt x="40" y="234"/>
                  <a:pt x="38" y="233"/>
                  <a:pt x="39" y="229"/>
                </a:cubicBezTo>
                <a:cubicBezTo>
                  <a:pt x="59" y="156"/>
                  <a:pt x="59" y="156"/>
                  <a:pt x="59" y="156"/>
                </a:cubicBezTo>
                <a:cubicBezTo>
                  <a:pt x="60" y="152"/>
                  <a:pt x="59" y="146"/>
                  <a:pt x="56" y="143"/>
                </a:cubicBezTo>
                <a:cubicBezTo>
                  <a:pt x="3" y="89"/>
                  <a:pt x="3" y="89"/>
                  <a:pt x="3" y="89"/>
                </a:cubicBezTo>
                <a:cubicBezTo>
                  <a:pt x="0" y="86"/>
                  <a:pt x="1" y="83"/>
                  <a:pt x="6" y="83"/>
                </a:cubicBezTo>
                <a:cubicBezTo>
                  <a:pt x="75" y="77"/>
                  <a:pt x="75" y="77"/>
                  <a:pt x="75" y="77"/>
                </a:cubicBezTo>
                <a:cubicBezTo>
                  <a:pt x="80" y="76"/>
                  <a:pt x="85" y="72"/>
                  <a:pt x="86" y="68"/>
                </a:cubicBezTo>
                <a:cubicBezTo>
                  <a:pt x="114" y="4"/>
                  <a:pt x="114" y="4"/>
                  <a:pt x="114" y="4"/>
                </a:cubicBezTo>
                <a:cubicBezTo>
                  <a:pt x="116" y="0"/>
                  <a:pt x="119" y="0"/>
                  <a:pt x="121" y="4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50" y="72"/>
                  <a:pt x="155" y="76"/>
                  <a:pt x="160" y="77"/>
                </a:cubicBezTo>
                <a:cubicBezTo>
                  <a:pt x="229" y="83"/>
                  <a:pt x="229" y="83"/>
                  <a:pt x="229" y="83"/>
                </a:cubicBezTo>
                <a:cubicBezTo>
                  <a:pt x="234" y="83"/>
                  <a:pt x="235" y="86"/>
                  <a:pt x="232" y="89"/>
                </a:cubicBezTo>
                <a:cubicBezTo>
                  <a:pt x="179" y="143"/>
                  <a:pt x="179" y="143"/>
                  <a:pt x="179" y="143"/>
                </a:cubicBezTo>
                <a:cubicBezTo>
                  <a:pt x="176" y="146"/>
                  <a:pt x="174" y="152"/>
                  <a:pt x="176" y="156"/>
                </a:cubicBezTo>
                <a:cubicBezTo>
                  <a:pt x="196" y="229"/>
                  <a:pt x="196" y="229"/>
                  <a:pt x="196" y="229"/>
                </a:cubicBezTo>
                <a:cubicBezTo>
                  <a:pt x="197" y="233"/>
                  <a:pt x="195" y="234"/>
                  <a:pt x="192" y="232"/>
                </a:cubicBezTo>
                <a:lnTo>
                  <a:pt x="124" y="186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rgbClr val="656D78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1122680" y="4597400"/>
            <a:ext cx="104209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l"/>
            <a:r>
              <a:rPr lang="zh-CN" altLang="en-US" sz="2400" dirty="0"/>
              <a:t>目前李连杰在</a:t>
            </a:r>
            <a:r>
              <a:rPr lang="zh-CN" altLang="en-US" sz="2400" b="1" dirty="0">
                <a:solidFill>
                  <a:srgbClr val="00B0F0"/>
                </a:solidFill>
              </a:rPr>
              <a:t>德国慕尼黑工业大学（</a:t>
            </a:r>
            <a:r>
              <a:rPr lang="en-US" altLang="zh-CN" sz="2400" b="1" dirty="0">
                <a:solidFill>
                  <a:srgbClr val="00B0F0"/>
                </a:solidFill>
              </a:rPr>
              <a:t>QS 37</a:t>
            </a:r>
            <a:r>
              <a:rPr lang="zh-CN" altLang="en-US" sz="2400" b="1" dirty="0">
                <a:solidFill>
                  <a:srgbClr val="00B0F0"/>
                </a:solidFill>
              </a:rPr>
              <a:t>）</a:t>
            </a:r>
            <a:r>
              <a:rPr lang="zh-CN" altLang="en-US" sz="2400" dirty="0"/>
              <a:t>交换，刘家祥在</a:t>
            </a:r>
            <a:r>
              <a:rPr lang="zh-CN" altLang="en-US" sz="2400" b="1" dirty="0">
                <a:solidFill>
                  <a:srgbClr val="00B0F0"/>
                </a:solidFill>
              </a:rPr>
              <a:t>爱尔兰都柏林圣三一学院（</a:t>
            </a:r>
            <a:r>
              <a:rPr lang="en-US" altLang="zh-CN" sz="2400" b="1" dirty="0">
                <a:solidFill>
                  <a:srgbClr val="00B0F0"/>
                </a:solidFill>
              </a:rPr>
              <a:t>QS 81</a:t>
            </a:r>
            <a:r>
              <a:rPr lang="zh-CN" altLang="en-US" sz="2400" b="1" dirty="0">
                <a:solidFill>
                  <a:srgbClr val="00B0F0"/>
                </a:solidFill>
              </a:rPr>
              <a:t>）</a:t>
            </a:r>
            <a:r>
              <a:rPr lang="zh-CN" altLang="en-US" sz="2400" dirty="0"/>
              <a:t>交换</a:t>
            </a:r>
            <a:endParaRPr lang="zh-CN" altLang="en-US" sz="2400" dirty="0"/>
          </a:p>
        </p:txBody>
      </p:sp>
      <p:sp>
        <p:nvSpPr>
          <p:cNvPr id="8" name="Freeform 114"/>
          <p:cNvSpPr/>
          <p:nvPr>
            <p:custDataLst>
              <p:tags r:id="rId2"/>
            </p:custDataLst>
          </p:nvPr>
        </p:nvSpPr>
        <p:spPr bwMode="auto">
          <a:xfrm>
            <a:off x="510400" y="5796402"/>
            <a:ext cx="430748" cy="429341"/>
          </a:xfrm>
          <a:custGeom>
            <a:avLst/>
            <a:gdLst>
              <a:gd name="T0" fmla="*/ 124 w 235"/>
              <a:gd name="T1" fmla="*/ 186 h 234"/>
              <a:gd name="T2" fmla="*/ 111 w 235"/>
              <a:gd name="T3" fmla="*/ 186 h 234"/>
              <a:gd name="T4" fmla="*/ 43 w 235"/>
              <a:gd name="T5" fmla="*/ 232 h 234"/>
              <a:gd name="T6" fmla="*/ 39 w 235"/>
              <a:gd name="T7" fmla="*/ 229 h 234"/>
              <a:gd name="T8" fmla="*/ 59 w 235"/>
              <a:gd name="T9" fmla="*/ 156 h 234"/>
              <a:gd name="T10" fmla="*/ 56 w 235"/>
              <a:gd name="T11" fmla="*/ 143 h 234"/>
              <a:gd name="T12" fmla="*/ 3 w 235"/>
              <a:gd name="T13" fmla="*/ 89 h 234"/>
              <a:gd name="T14" fmla="*/ 6 w 235"/>
              <a:gd name="T15" fmla="*/ 83 h 234"/>
              <a:gd name="T16" fmla="*/ 75 w 235"/>
              <a:gd name="T17" fmla="*/ 77 h 234"/>
              <a:gd name="T18" fmla="*/ 86 w 235"/>
              <a:gd name="T19" fmla="*/ 68 h 234"/>
              <a:gd name="T20" fmla="*/ 114 w 235"/>
              <a:gd name="T21" fmla="*/ 4 h 234"/>
              <a:gd name="T22" fmla="*/ 121 w 235"/>
              <a:gd name="T23" fmla="*/ 4 h 234"/>
              <a:gd name="T24" fmla="*/ 149 w 235"/>
              <a:gd name="T25" fmla="*/ 68 h 234"/>
              <a:gd name="T26" fmla="*/ 160 w 235"/>
              <a:gd name="T27" fmla="*/ 77 h 234"/>
              <a:gd name="T28" fmla="*/ 229 w 235"/>
              <a:gd name="T29" fmla="*/ 83 h 234"/>
              <a:gd name="T30" fmla="*/ 232 w 235"/>
              <a:gd name="T31" fmla="*/ 89 h 234"/>
              <a:gd name="T32" fmla="*/ 179 w 235"/>
              <a:gd name="T33" fmla="*/ 143 h 234"/>
              <a:gd name="T34" fmla="*/ 176 w 235"/>
              <a:gd name="T35" fmla="*/ 156 h 234"/>
              <a:gd name="T36" fmla="*/ 196 w 235"/>
              <a:gd name="T37" fmla="*/ 229 h 234"/>
              <a:gd name="T38" fmla="*/ 192 w 235"/>
              <a:gd name="T39" fmla="*/ 232 h 234"/>
              <a:gd name="T40" fmla="*/ 124 w 235"/>
              <a:gd name="T41" fmla="*/ 186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35" h="234">
                <a:moveTo>
                  <a:pt x="124" y="186"/>
                </a:moveTo>
                <a:cubicBezTo>
                  <a:pt x="120" y="183"/>
                  <a:pt x="114" y="183"/>
                  <a:pt x="111" y="186"/>
                </a:cubicBezTo>
                <a:cubicBezTo>
                  <a:pt x="43" y="232"/>
                  <a:pt x="43" y="232"/>
                  <a:pt x="43" y="232"/>
                </a:cubicBezTo>
                <a:cubicBezTo>
                  <a:pt x="40" y="234"/>
                  <a:pt x="38" y="233"/>
                  <a:pt x="39" y="229"/>
                </a:cubicBezTo>
                <a:cubicBezTo>
                  <a:pt x="59" y="156"/>
                  <a:pt x="59" y="156"/>
                  <a:pt x="59" y="156"/>
                </a:cubicBezTo>
                <a:cubicBezTo>
                  <a:pt x="60" y="152"/>
                  <a:pt x="59" y="146"/>
                  <a:pt x="56" y="143"/>
                </a:cubicBezTo>
                <a:cubicBezTo>
                  <a:pt x="3" y="89"/>
                  <a:pt x="3" y="89"/>
                  <a:pt x="3" y="89"/>
                </a:cubicBezTo>
                <a:cubicBezTo>
                  <a:pt x="0" y="86"/>
                  <a:pt x="1" y="83"/>
                  <a:pt x="6" y="83"/>
                </a:cubicBezTo>
                <a:cubicBezTo>
                  <a:pt x="75" y="77"/>
                  <a:pt x="75" y="77"/>
                  <a:pt x="75" y="77"/>
                </a:cubicBezTo>
                <a:cubicBezTo>
                  <a:pt x="80" y="76"/>
                  <a:pt x="85" y="72"/>
                  <a:pt x="86" y="68"/>
                </a:cubicBezTo>
                <a:cubicBezTo>
                  <a:pt x="114" y="4"/>
                  <a:pt x="114" y="4"/>
                  <a:pt x="114" y="4"/>
                </a:cubicBezTo>
                <a:cubicBezTo>
                  <a:pt x="116" y="0"/>
                  <a:pt x="119" y="0"/>
                  <a:pt x="121" y="4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50" y="72"/>
                  <a:pt x="155" y="76"/>
                  <a:pt x="160" y="77"/>
                </a:cubicBezTo>
                <a:cubicBezTo>
                  <a:pt x="229" y="83"/>
                  <a:pt x="229" y="83"/>
                  <a:pt x="229" y="83"/>
                </a:cubicBezTo>
                <a:cubicBezTo>
                  <a:pt x="234" y="83"/>
                  <a:pt x="235" y="86"/>
                  <a:pt x="232" y="89"/>
                </a:cubicBezTo>
                <a:cubicBezTo>
                  <a:pt x="179" y="143"/>
                  <a:pt x="179" y="143"/>
                  <a:pt x="179" y="143"/>
                </a:cubicBezTo>
                <a:cubicBezTo>
                  <a:pt x="176" y="146"/>
                  <a:pt x="174" y="152"/>
                  <a:pt x="176" y="156"/>
                </a:cubicBezTo>
                <a:cubicBezTo>
                  <a:pt x="196" y="229"/>
                  <a:pt x="196" y="229"/>
                  <a:pt x="196" y="229"/>
                </a:cubicBezTo>
                <a:cubicBezTo>
                  <a:pt x="197" y="233"/>
                  <a:pt x="195" y="234"/>
                  <a:pt x="192" y="232"/>
                </a:cubicBezTo>
                <a:lnTo>
                  <a:pt x="124" y="186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rgbClr val="656D78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1122680" y="5796280"/>
            <a:ext cx="104209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l"/>
            <a:r>
              <a:rPr lang="zh-CN" altLang="en-US" sz="2400" dirty="0"/>
              <a:t>目前</a:t>
            </a:r>
            <a:r>
              <a:rPr lang="en-US" altLang="zh-CN" sz="2400" dirty="0"/>
              <a:t>3</a:t>
            </a:r>
            <a:r>
              <a:rPr lang="zh-CN" altLang="en-US" sz="2400" dirty="0"/>
              <a:t>人在</a:t>
            </a:r>
            <a:r>
              <a:rPr lang="zh-CN" altLang="en-US" sz="2400" b="1" dirty="0">
                <a:solidFill>
                  <a:srgbClr val="00B0F0"/>
                </a:solidFill>
              </a:rPr>
              <a:t>辅修数学学院二学位</a:t>
            </a:r>
            <a:r>
              <a:rPr lang="zh-CN" altLang="en-US" sz="2400" dirty="0"/>
              <a:t>。</a:t>
            </a:r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2143366"/>
            <a:ext cx="12192000" cy="249824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54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4290060" y="2738869"/>
            <a:ext cx="3611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chemeClr val="bg1"/>
                </a:solidFill>
                <a:latin typeface="+mj-ea"/>
                <a:ea typeface="+mj-ea"/>
              </a:rPr>
              <a:t>竞赛</a:t>
            </a:r>
            <a:r>
              <a:rPr lang="en-US" altLang="zh-CN" sz="6000" dirty="0" smtClean="0">
                <a:solidFill>
                  <a:schemeClr val="bg1"/>
                </a:solidFill>
                <a:latin typeface="+mj-ea"/>
                <a:ea typeface="+mj-ea"/>
              </a:rPr>
              <a:t>&amp;</a:t>
            </a:r>
            <a:r>
              <a:rPr lang="zh-CN" altLang="en-US" sz="6000" dirty="0" smtClean="0">
                <a:solidFill>
                  <a:schemeClr val="bg1"/>
                </a:solidFill>
                <a:latin typeface="+mj-ea"/>
                <a:ea typeface="+mj-ea"/>
              </a:rPr>
              <a:t>获奖</a:t>
            </a:r>
            <a:endParaRPr lang="zh-CN" altLang="en-US" sz="60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5887674" y="5237111"/>
            <a:ext cx="416653" cy="537458"/>
            <a:chOff x="7943999" y="-448297"/>
            <a:chExt cx="611562" cy="788880"/>
          </a:xfrm>
          <a:solidFill>
            <a:schemeClr val="accent2"/>
          </a:solidFill>
        </p:grpSpPr>
        <p:sp>
          <p:nvSpPr>
            <p:cNvPr id="39" name="矩形 38"/>
            <p:cNvSpPr/>
            <p:nvPr/>
          </p:nvSpPr>
          <p:spPr>
            <a:xfrm>
              <a:off x="8073419" y="-448297"/>
              <a:ext cx="165100" cy="6630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 rot="18900000">
              <a:off x="7943999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 rot="2700000" flipH="1">
              <a:off x="8206311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122737" y="3408903"/>
            <a:ext cx="3946526" cy="691257"/>
            <a:chOff x="869268" y="6105837"/>
            <a:chExt cx="3946526" cy="691257"/>
          </a:xfrm>
          <a:solidFill>
            <a:schemeClr val="bg1">
              <a:alpha val="5000"/>
            </a:schemeClr>
          </a:solidFill>
        </p:grpSpPr>
        <p:sp>
          <p:nvSpPr>
            <p:cNvPr id="18" name="椭圆 17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椭圆 2"/>
          <p:cNvSpPr/>
          <p:nvPr/>
        </p:nvSpPr>
        <p:spPr>
          <a:xfrm>
            <a:off x="5460039" y="1280160"/>
            <a:ext cx="1271922" cy="1271922"/>
          </a:xfrm>
          <a:prstGeom prst="ellipse">
            <a:avLst/>
          </a:prstGeom>
          <a:solidFill>
            <a:schemeClr val="accent2"/>
          </a:solidFill>
          <a:ln w="76200">
            <a:solidFill>
              <a:srgbClr val="FBFB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</a:rPr>
              <a:t>02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28"/>
          <p:cNvSpPr/>
          <p:nvPr/>
        </p:nvSpPr>
        <p:spPr>
          <a:xfrm>
            <a:off x="1" y="332464"/>
            <a:ext cx="832245" cy="470570"/>
          </a:xfrm>
          <a:custGeom>
            <a:avLst/>
            <a:gdLst>
              <a:gd name="connsiteX0" fmla="*/ 0 w 832245"/>
              <a:gd name="connsiteY0" fmla="*/ 0 h 470570"/>
              <a:gd name="connsiteX1" fmla="*/ 596960 w 832245"/>
              <a:gd name="connsiteY1" fmla="*/ 0 h 470570"/>
              <a:gd name="connsiteX2" fmla="*/ 832245 w 832245"/>
              <a:gd name="connsiteY2" fmla="*/ 235285 h 470570"/>
              <a:gd name="connsiteX3" fmla="*/ 832244 w 832245"/>
              <a:gd name="connsiteY3" fmla="*/ 235285 h 470570"/>
              <a:gd name="connsiteX4" fmla="*/ 596959 w 832245"/>
              <a:gd name="connsiteY4" fmla="*/ 470570 h 470570"/>
              <a:gd name="connsiteX5" fmla="*/ 0 w 832245"/>
              <a:gd name="connsiteY5" fmla="*/ 470569 h 470570"/>
              <a:gd name="connsiteX6" fmla="*/ 0 w 832245"/>
              <a:gd name="connsiteY6" fmla="*/ 0 h 47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2245" h="470570">
                <a:moveTo>
                  <a:pt x="0" y="0"/>
                </a:moveTo>
                <a:lnTo>
                  <a:pt x="596960" y="0"/>
                </a:lnTo>
                <a:cubicBezTo>
                  <a:pt x="726904" y="0"/>
                  <a:pt x="832245" y="105341"/>
                  <a:pt x="832245" y="235285"/>
                </a:cubicBezTo>
                <a:lnTo>
                  <a:pt x="832244" y="235285"/>
                </a:lnTo>
                <a:cubicBezTo>
                  <a:pt x="832244" y="365229"/>
                  <a:pt x="726903" y="470570"/>
                  <a:pt x="596959" y="470570"/>
                </a:cubicBezTo>
                <a:lnTo>
                  <a:pt x="0" y="4705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867681" y="275966"/>
            <a:ext cx="20751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pc="100" dirty="0">
                <a:solidFill>
                  <a:schemeClr val="tx2"/>
                </a:solidFill>
                <a:effectLst/>
              </a:rPr>
              <a:t>竞赛</a:t>
            </a:r>
            <a:r>
              <a:rPr lang="en-US" altLang="zh-CN" spc="100" dirty="0">
                <a:solidFill>
                  <a:schemeClr val="tx2"/>
                </a:solidFill>
                <a:effectLst/>
              </a:rPr>
              <a:t>&amp;</a:t>
            </a:r>
            <a:r>
              <a:rPr lang="zh-CN" altLang="en-US" spc="100" dirty="0">
                <a:solidFill>
                  <a:schemeClr val="tx2"/>
                </a:solidFill>
                <a:effectLst/>
              </a:rPr>
              <a:t>获奖</a:t>
            </a:r>
            <a:endParaRPr lang="zh-CN" altLang="en-US" spc="100" dirty="0">
              <a:solidFill>
                <a:schemeClr val="tx2"/>
              </a:solidFill>
              <a:effectLst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3338" y="337562"/>
            <a:ext cx="524510" cy="460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</a:rPr>
              <a:t>02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22680" y="1091565"/>
            <a:ext cx="104209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l"/>
            <a:r>
              <a:rPr lang="zh-CN" altLang="en-US" sz="2400" dirty="0"/>
              <a:t>三学年共获得</a:t>
            </a:r>
            <a:r>
              <a:rPr lang="en-US" altLang="zh-CN" sz="2400" b="1" dirty="0">
                <a:solidFill>
                  <a:srgbClr val="00B0F0"/>
                </a:solidFill>
              </a:rPr>
              <a:t>27</a:t>
            </a:r>
            <a:r>
              <a:rPr lang="zh-CN" altLang="en-US" sz="2400" b="1" dirty="0">
                <a:solidFill>
                  <a:srgbClr val="00B0F0"/>
                </a:solidFill>
              </a:rPr>
              <a:t>项奖学金</a:t>
            </a:r>
            <a:r>
              <a:rPr lang="zh-CN" altLang="en-US" sz="2400" dirty="0"/>
              <a:t>，包括</a:t>
            </a:r>
            <a:r>
              <a:rPr lang="zh-CN" altLang="en-US" sz="2400" b="1" dirty="0">
                <a:solidFill>
                  <a:srgbClr val="00B0F0"/>
                </a:solidFill>
              </a:rPr>
              <a:t>国家奖学金</a:t>
            </a:r>
            <a:r>
              <a:rPr lang="zh-CN" altLang="en-US" sz="2400" dirty="0"/>
              <a:t>，涵盖</a:t>
            </a:r>
            <a:r>
              <a:rPr lang="zh-CN" altLang="en-US" sz="2400" dirty="0">
                <a:solidFill>
                  <a:srgbClr val="00B0F0"/>
                </a:solidFill>
              </a:rPr>
              <a:t>学习优秀</a:t>
            </a:r>
            <a:r>
              <a:rPr lang="en-US" altLang="zh-CN" sz="2400" dirty="0">
                <a:solidFill>
                  <a:srgbClr val="00B0F0"/>
                </a:solidFill>
              </a:rPr>
              <a:t>/</a:t>
            </a:r>
            <a:r>
              <a:rPr lang="zh-CN" altLang="en-US" sz="2400" dirty="0">
                <a:solidFill>
                  <a:srgbClr val="00B0F0"/>
                </a:solidFill>
              </a:rPr>
              <a:t>学科竞赛</a:t>
            </a:r>
            <a:r>
              <a:rPr lang="en-US" altLang="zh-CN" sz="2400" dirty="0">
                <a:solidFill>
                  <a:srgbClr val="00B0F0"/>
                </a:solidFill>
              </a:rPr>
              <a:t>/</a:t>
            </a:r>
            <a:r>
              <a:rPr lang="zh-CN" altLang="en-US" sz="2400" dirty="0">
                <a:solidFill>
                  <a:srgbClr val="00B0F0"/>
                </a:solidFill>
              </a:rPr>
              <a:t>社会工作</a:t>
            </a:r>
            <a:r>
              <a:rPr lang="en-US" altLang="zh-CN" sz="2400" dirty="0">
                <a:solidFill>
                  <a:srgbClr val="00B0F0"/>
                </a:solidFill>
              </a:rPr>
              <a:t>/</a:t>
            </a:r>
            <a:r>
              <a:rPr lang="zh-CN" altLang="en-US" sz="2400" dirty="0">
                <a:solidFill>
                  <a:srgbClr val="00B0F0"/>
                </a:solidFill>
              </a:rPr>
              <a:t>志愿公益</a:t>
            </a:r>
            <a:r>
              <a:rPr lang="en-US" altLang="zh-CN" sz="2400" dirty="0">
                <a:solidFill>
                  <a:srgbClr val="00B0F0"/>
                </a:solidFill>
              </a:rPr>
              <a:t>/</a:t>
            </a:r>
            <a:r>
              <a:rPr lang="zh-CN" altLang="en-US" sz="2400" dirty="0">
                <a:solidFill>
                  <a:srgbClr val="00B0F0"/>
                </a:solidFill>
              </a:rPr>
              <a:t>社会实践</a:t>
            </a:r>
            <a:r>
              <a:rPr lang="zh-CN" altLang="en-US" sz="2400" dirty="0"/>
              <a:t>等各个方面，</a:t>
            </a:r>
            <a:r>
              <a:rPr lang="zh-CN" altLang="en-US" sz="2400" b="1" dirty="0">
                <a:solidFill>
                  <a:srgbClr val="00B0F0"/>
                </a:solidFill>
              </a:rPr>
              <a:t>金额超过</a:t>
            </a:r>
            <a:r>
              <a:rPr lang="en-US" altLang="zh-CN" sz="2400" b="1" dirty="0">
                <a:solidFill>
                  <a:srgbClr val="00B0F0"/>
                </a:solidFill>
              </a:rPr>
              <a:t>45000</a:t>
            </a:r>
            <a:r>
              <a:rPr lang="zh-CN" altLang="en-US" sz="2400" b="1" dirty="0">
                <a:solidFill>
                  <a:srgbClr val="00B0F0"/>
                </a:solidFill>
              </a:rPr>
              <a:t>元</a:t>
            </a:r>
            <a:r>
              <a:rPr lang="zh-CN" altLang="en-US" sz="2400" dirty="0"/>
              <a:t>。</a:t>
            </a:r>
            <a:endParaRPr lang="zh-CN" altLang="en-US" sz="2400" dirty="0"/>
          </a:p>
        </p:txBody>
      </p:sp>
      <p:sp>
        <p:nvSpPr>
          <p:cNvPr id="533" name="Freeform 114"/>
          <p:cNvSpPr/>
          <p:nvPr/>
        </p:nvSpPr>
        <p:spPr bwMode="auto">
          <a:xfrm>
            <a:off x="510400" y="1200272"/>
            <a:ext cx="430748" cy="429341"/>
          </a:xfrm>
          <a:custGeom>
            <a:avLst/>
            <a:gdLst>
              <a:gd name="T0" fmla="*/ 124 w 235"/>
              <a:gd name="T1" fmla="*/ 186 h 234"/>
              <a:gd name="T2" fmla="*/ 111 w 235"/>
              <a:gd name="T3" fmla="*/ 186 h 234"/>
              <a:gd name="T4" fmla="*/ 43 w 235"/>
              <a:gd name="T5" fmla="*/ 232 h 234"/>
              <a:gd name="T6" fmla="*/ 39 w 235"/>
              <a:gd name="T7" fmla="*/ 229 h 234"/>
              <a:gd name="T8" fmla="*/ 59 w 235"/>
              <a:gd name="T9" fmla="*/ 156 h 234"/>
              <a:gd name="T10" fmla="*/ 56 w 235"/>
              <a:gd name="T11" fmla="*/ 143 h 234"/>
              <a:gd name="T12" fmla="*/ 3 w 235"/>
              <a:gd name="T13" fmla="*/ 89 h 234"/>
              <a:gd name="T14" fmla="*/ 6 w 235"/>
              <a:gd name="T15" fmla="*/ 83 h 234"/>
              <a:gd name="T16" fmla="*/ 75 w 235"/>
              <a:gd name="T17" fmla="*/ 77 h 234"/>
              <a:gd name="T18" fmla="*/ 86 w 235"/>
              <a:gd name="T19" fmla="*/ 68 h 234"/>
              <a:gd name="T20" fmla="*/ 114 w 235"/>
              <a:gd name="T21" fmla="*/ 4 h 234"/>
              <a:gd name="T22" fmla="*/ 121 w 235"/>
              <a:gd name="T23" fmla="*/ 4 h 234"/>
              <a:gd name="T24" fmla="*/ 149 w 235"/>
              <a:gd name="T25" fmla="*/ 68 h 234"/>
              <a:gd name="T26" fmla="*/ 160 w 235"/>
              <a:gd name="T27" fmla="*/ 77 h 234"/>
              <a:gd name="T28" fmla="*/ 229 w 235"/>
              <a:gd name="T29" fmla="*/ 83 h 234"/>
              <a:gd name="T30" fmla="*/ 232 w 235"/>
              <a:gd name="T31" fmla="*/ 89 h 234"/>
              <a:gd name="T32" fmla="*/ 179 w 235"/>
              <a:gd name="T33" fmla="*/ 143 h 234"/>
              <a:gd name="T34" fmla="*/ 176 w 235"/>
              <a:gd name="T35" fmla="*/ 156 h 234"/>
              <a:gd name="T36" fmla="*/ 196 w 235"/>
              <a:gd name="T37" fmla="*/ 229 h 234"/>
              <a:gd name="T38" fmla="*/ 192 w 235"/>
              <a:gd name="T39" fmla="*/ 232 h 234"/>
              <a:gd name="T40" fmla="*/ 124 w 235"/>
              <a:gd name="T41" fmla="*/ 186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35" h="234">
                <a:moveTo>
                  <a:pt x="124" y="186"/>
                </a:moveTo>
                <a:cubicBezTo>
                  <a:pt x="120" y="183"/>
                  <a:pt x="114" y="183"/>
                  <a:pt x="111" y="186"/>
                </a:cubicBezTo>
                <a:cubicBezTo>
                  <a:pt x="43" y="232"/>
                  <a:pt x="43" y="232"/>
                  <a:pt x="43" y="232"/>
                </a:cubicBezTo>
                <a:cubicBezTo>
                  <a:pt x="40" y="234"/>
                  <a:pt x="38" y="233"/>
                  <a:pt x="39" y="229"/>
                </a:cubicBezTo>
                <a:cubicBezTo>
                  <a:pt x="59" y="156"/>
                  <a:pt x="59" y="156"/>
                  <a:pt x="59" y="156"/>
                </a:cubicBezTo>
                <a:cubicBezTo>
                  <a:pt x="60" y="152"/>
                  <a:pt x="59" y="146"/>
                  <a:pt x="56" y="143"/>
                </a:cubicBezTo>
                <a:cubicBezTo>
                  <a:pt x="3" y="89"/>
                  <a:pt x="3" y="89"/>
                  <a:pt x="3" y="89"/>
                </a:cubicBezTo>
                <a:cubicBezTo>
                  <a:pt x="0" y="86"/>
                  <a:pt x="1" y="83"/>
                  <a:pt x="6" y="83"/>
                </a:cubicBezTo>
                <a:cubicBezTo>
                  <a:pt x="75" y="77"/>
                  <a:pt x="75" y="77"/>
                  <a:pt x="75" y="77"/>
                </a:cubicBezTo>
                <a:cubicBezTo>
                  <a:pt x="80" y="76"/>
                  <a:pt x="85" y="72"/>
                  <a:pt x="86" y="68"/>
                </a:cubicBezTo>
                <a:cubicBezTo>
                  <a:pt x="114" y="4"/>
                  <a:pt x="114" y="4"/>
                  <a:pt x="114" y="4"/>
                </a:cubicBezTo>
                <a:cubicBezTo>
                  <a:pt x="116" y="0"/>
                  <a:pt x="119" y="0"/>
                  <a:pt x="121" y="4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50" y="72"/>
                  <a:pt x="155" y="76"/>
                  <a:pt x="160" y="77"/>
                </a:cubicBezTo>
                <a:cubicBezTo>
                  <a:pt x="229" y="83"/>
                  <a:pt x="229" y="83"/>
                  <a:pt x="229" y="83"/>
                </a:cubicBezTo>
                <a:cubicBezTo>
                  <a:pt x="234" y="83"/>
                  <a:pt x="235" y="86"/>
                  <a:pt x="232" y="89"/>
                </a:cubicBezTo>
                <a:cubicBezTo>
                  <a:pt x="179" y="143"/>
                  <a:pt x="179" y="143"/>
                  <a:pt x="179" y="143"/>
                </a:cubicBezTo>
                <a:cubicBezTo>
                  <a:pt x="176" y="146"/>
                  <a:pt x="174" y="152"/>
                  <a:pt x="176" y="156"/>
                </a:cubicBezTo>
                <a:cubicBezTo>
                  <a:pt x="196" y="229"/>
                  <a:pt x="196" y="229"/>
                  <a:pt x="196" y="229"/>
                </a:cubicBezTo>
                <a:cubicBezTo>
                  <a:pt x="197" y="233"/>
                  <a:pt x="195" y="234"/>
                  <a:pt x="192" y="232"/>
                </a:cubicBezTo>
                <a:lnTo>
                  <a:pt x="124" y="186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rgbClr val="656D78"/>
              </a:solidFill>
            </a:endParaRPr>
          </a:p>
        </p:txBody>
      </p:sp>
      <p:sp>
        <p:nvSpPr>
          <p:cNvPr id="6" name="Freeform 114"/>
          <p:cNvSpPr/>
          <p:nvPr/>
        </p:nvSpPr>
        <p:spPr bwMode="auto">
          <a:xfrm>
            <a:off x="511670" y="2829682"/>
            <a:ext cx="430748" cy="429341"/>
          </a:xfrm>
          <a:custGeom>
            <a:avLst/>
            <a:gdLst>
              <a:gd name="T0" fmla="*/ 124 w 235"/>
              <a:gd name="T1" fmla="*/ 186 h 234"/>
              <a:gd name="T2" fmla="*/ 111 w 235"/>
              <a:gd name="T3" fmla="*/ 186 h 234"/>
              <a:gd name="T4" fmla="*/ 43 w 235"/>
              <a:gd name="T5" fmla="*/ 232 h 234"/>
              <a:gd name="T6" fmla="*/ 39 w 235"/>
              <a:gd name="T7" fmla="*/ 229 h 234"/>
              <a:gd name="T8" fmla="*/ 59 w 235"/>
              <a:gd name="T9" fmla="*/ 156 h 234"/>
              <a:gd name="T10" fmla="*/ 56 w 235"/>
              <a:gd name="T11" fmla="*/ 143 h 234"/>
              <a:gd name="T12" fmla="*/ 3 w 235"/>
              <a:gd name="T13" fmla="*/ 89 h 234"/>
              <a:gd name="T14" fmla="*/ 6 w 235"/>
              <a:gd name="T15" fmla="*/ 83 h 234"/>
              <a:gd name="T16" fmla="*/ 75 w 235"/>
              <a:gd name="T17" fmla="*/ 77 h 234"/>
              <a:gd name="T18" fmla="*/ 86 w 235"/>
              <a:gd name="T19" fmla="*/ 68 h 234"/>
              <a:gd name="T20" fmla="*/ 114 w 235"/>
              <a:gd name="T21" fmla="*/ 4 h 234"/>
              <a:gd name="T22" fmla="*/ 121 w 235"/>
              <a:gd name="T23" fmla="*/ 4 h 234"/>
              <a:gd name="T24" fmla="*/ 149 w 235"/>
              <a:gd name="T25" fmla="*/ 68 h 234"/>
              <a:gd name="T26" fmla="*/ 160 w 235"/>
              <a:gd name="T27" fmla="*/ 77 h 234"/>
              <a:gd name="T28" fmla="*/ 229 w 235"/>
              <a:gd name="T29" fmla="*/ 83 h 234"/>
              <a:gd name="T30" fmla="*/ 232 w 235"/>
              <a:gd name="T31" fmla="*/ 89 h 234"/>
              <a:gd name="T32" fmla="*/ 179 w 235"/>
              <a:gd name="T33" fmla="*/ 143 h 234"/>
              <a:gd name="T34" fmla="*/ 176 w 235"/>
              <a:gd name="T35" fmla="*/ 156 h 234"/>
              <a:gd name="T36" fmla="*/ 196 w 235"/>
              <a:gd name="T37" fmla="*/ 229 h 234"/>
              <a:gd name="T38" fmla="*/ 192 w 235"/>
              <a:gd name="T39" fmla="*/ 232 h 234"/>
              <a:gd name="T40" fmla="*/ 124 w 235"/>
              <a:gd name="T41" fmla="*/ 186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35" h="234">
                <a:moveTo>
                  <a:pt x="124" y="186"/>
                </a:moveTo>
                <a:cubicBezTo>
                  <a:pt x="120" y="183"/>
                  <a:pt x="114" y="183"/>
                  <a:pt x="111" y="186"/>
                </a:cubicBezTo>
                <a:cubicBezTo>
                  <a:pt x="43" y="232"/>
                  <a:pt x="43" y="232"/>
                  <a:pt x="43" y="232"/>
                </a:cubicBezTo>
                <a:cubicBezTo>
                  <a:pt x="40" y="234"/>
                  <a:pt x="38" y="233"/>
                  <a:pt x="39" y="229"/>
                </a:cubicBezTo>
                <a:cubicBezTo>
                  <a:pt x="59" y="156"/>
                  <a:pt x="59" y="156"/>
                  <a:pt x="59" y="156"/>
                </a:cubicBezTo>
                <a:cubicBezTo>
                  <a:pt x="60" y="152"/>
                  <a:pt x="59" y="146"/>
                  <a:pt x="56" y="143"/>
                </a:cubicBezTo>
                <a:cubicBezTo>
                  <a:pt x="3" y="89"/>
                  <a:pt x="3" y="89"/>
                  <a:pt x="3" y="89"/>
                </a:cubicBezTo>
                <a:cubicBezTo>
                  <a:pt x="0" y="86"/>
                  <a:pt x="1" y="83"/>
                  <a:pt x="6" y="83"/>
                </a:cubicBezTo>
                <a:cubicBezTo>
                  <a:pt x="75" y="77"/>
                  <a:pt x="75" y="77"/>
                  <a:pt x="75" y="77"/>
                </a:cubicBezTo>
                <a:cubicBezTo>
                  <a:pt x="80" y="76"/>
                  <a:pt x="85" y="72"/>
                  <a:pt x="86" y="68"/>
                </a:cubicBezTo>
                <a:cubicBezTo>
                  <a:pt x="114" y="4"/>
                  <a:pt x="114" y="4"/>
                  <a:pt x="114" y="4"/>
                </a:cubicBezTo>
                <a:cubicBezTo>
                  <a:pt x="116" y="0"/>
                  <a:pt x="119" y="0"/>
                  <a:pt x="121" y="4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50" y="72"/>
                  <a:pt x="155" y="76"/>
                  <a:pt x="160" y="77"/>
                </a:cubicBezTo>
                <a:cubicBezTo>
                  <a:pt x="229" y="83"/>
                  <a:pt x="229" y="83"/>
                  <a:pt x="229" y="83"/>
                </a:cubicBezTo>
                <a:cubicBezTo>
                  <a:pt x="234" y="83"/>
                  <a:pt x="235" y="86"/>
                  <a:pt x="232" y="89"/>
                </a:cubicBezTo>
                <a:cubicBezTo>
                  <a:pt x="179" y="143"/>
                  <a:pt x="179" y="143"/>
                  <a:pt x="179" y="143"/>
                </a:cubicBezTo>
                <a:cubicBezTo>
                  <a:pt x="176" y="146"/>
                  <a:pt x="174" y="152"/>
                  <a:pt x="176" y="156"/>
                </a:cubicBezTo>
                <a:cubicBezTo>
                  <a:pt x="196" y="229"/>
                  <a:pt x="196" y="229"/>
                  <a:pt x="196" y="229"/>
                </a:cubicBezTo>
                <a:cubicBezTo>
                  <a:pt x="197" y="233"/>
                  <a:pt x="195" y="234"/>
                  <a:pt x="192" y="232"/>
                </a:cubicBezTo>
                <a:lnTo>
                  <a:pt x="124" y="186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rgbClr val="656D78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22680" y="2829560"/>
            <a:ext cx="104209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l"/>
            <a:r>
              <a:rPr lang="zh-CN" altLang="en-US" sz="2400" dirty="0">
                <a:sym typeface="+mn-ea"/>
              </a:rPr>
              <a:t>积极参与各项竞赛，共获得</a:t>
            </a:r>
            <a:r>
              <a:rPr lang="en-US" altLang="zh-CN" sz="2400" b="1" dirty="0">
                <a:solidFill>
                  <a:srgbClr val="00B0F0"/>
                </a:solidFill>
                <a:sym typeface="+mn-ea"/>
              </a:rPr>
              <a:t>19</a:t>
            </a:r>
            <a:r>
              <a:rPr lang="zh-CN" altLang="en-US" sz="2400" b="1" dirty="0">
                <a:solidFill>
                  <a:srgbClr val="00B0F0"/>
                </a:solidFill>
                <a:sym typeface="+mn-ea"/>
              </a:rPr>
              <a:t>项正式竞赛奖项</a:t>
            </a:r>
            <a:r>
              <a:rPr lang="zh-CN" altLang="en-US" sz="2400" dirty="0">
                <a:sym typeface="+mn-ea"/>
              </a:rPr>
              <a:t>，包括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挑战杯金奖</a:t>
            </a:r>
            <a:r>
              <a:rPr lang="zh-CN" altLang="en-US" sz="2400" dirty="0">
                <a:sym typeface="+mn-ea"/>
              </a:rPr>
              <a:t>、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互联网</a:t>
            </a:r>
            <a:r>
              <a:rPr lang="en-US" altLang="zh-CN" sz="2400" dirty="0">
                <a:solidFill>
                  <a:srgbClr val="00B0F0"/>
                </a:solidFill>
                <a:sym typeface="+mn-ea"/>
              </a:rPr>
              <a:t>+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二等奖</a:t>
            </a:r>
            <a:r>
              <a:rPr lang="zh-CN" altLang="en-US" sz="2400" dirty="0">
                <a:sym typeface="+mn-ea"/>
              </a:rPr>
              <a:t>、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数学建模国赛一等奖</a:t>
            </a:r>
            <a:r>
              <a:rPr lang="zh-CN" altLang="en-US" sz="2400" dirty="0">
                <a:sym typeface="+mn-ea"/>
              </a:rPr>
              <a:t>、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数学竞赛一等奖</a:t>
            </a:r>
            <a:r>
              <a:rPr lang="zh-CN" altLang="en-US" sz="2400" dirty="0">
                <a:sym typeface="+mn-ea"/>
              </a:rPr>
              <a:t>、</a:t>
            </a:r>
            <a:r>
              <a:rPr lang="zh-CN" altLang="en-US" sz="2400" dirty="0">
                <a:solidFill>
                  <a:srgbClr val="00B0F0"/>
                </a:solidFill>
                <a:sym typeface="+mn-ea"/>
              </a:rPr>
              <a:t>大英赛特等奖</a:t>
            </a:r>
            <a:r>
              <a:rPr lang="zh-CN" altLang="en-US" sz="2400" dirty="0">
                <a:sym typeface="+mn-ea"/>
              </a:rPr>
              <a:t>等。</a:t>
            </a:r>
            <a:endParaRPr lang="zh-CN" altLang="en-US" sz="2400" dirty="0">
              <a:solidFill>
                <a:srgbClr val="00B0F0"/>
              </a:solidFill>
              <a:sym typeface="+mn-ea"/>
            </a:endParaRPr>
          </a:p>
        </p:txBody>
      </p:sp>
      <p:sp>
        <p:nvSpPr>
          <p:cNvPr id="13" name="Freeform 114"/>
          <p:cNvSpPr/>
          <p:nvPr/>
        </p:nvSpPr>
        <p:spPr bwMode="auto">
          <a:xfrm>
            <a:off x="511670" y="4567677"/>
            <a:ext cx="430748" cy="429341"/>
          </a:xfrm>
          <a:custGeom>
            <a:avLst/>
            <a:gdLst>
              <a:gd name="T0" fmla="*/ 124 w 235"/>
              <a:gd name="T1" fmla="*/ 186 h 234"/>
              <a:gd name="T2" fmla="*/ 111 w 235"/>
              <a:gd name="T3" fmla="*/ 186 h 234"/>
              <a:gd name="T4" fmla="*/ 43 w 235"/>
              <a:gd name="T5" fmla="*/ 232 h 234"/>
              <a:gd name="T6" fmla="*/ 39 w 235"/>
              <a:gd name="T7" fmla="*/ 229 h 234"/>
              <a:gd name="T8" fmla="*/ 59 w 235"/>
              <a:gd name="T9" fmla="*/ 156 h 234"/>
              <a:gd name="T10" fmla="*/ 56 w 235"/>
              <a:gd name="T11" fmla="*/ 143 h 234"/>
              <a:gd name="T12" fmla="*/ 3 w 235"/>
              <a:gd name="T13" fmla="*/ 89 h 234"/>
              <a:gd name="T14" fmla="*/ 6 w 235"/>
              <a:gd name="T15" fmla="*/ 83 h 234"/>
              <a:gd name="T16" fmla="*/ 75 w 235"/>
              <a:gd name="T17" fmla="*/ 77 h 234"/>
              <a:gd name="T18" fmla="*/ 86 w 235"/>
              <a:gd name="T19" fmla="*/ 68 h 234"/>
              <a:gd name="T20" fmla="*/ 114 w 235"/>
              <a:gd name="T21" fmla="*/ 4 h 234"/>
              <a:gd name="T22" fmla="*/ 121 w 235"/>
              <a:gd name="T23" fmla="*/ 4 h 234"/>
              <a:gd name="T24" fmla="*/ 149 w 235"/>
              <a:gd name="T25" fmla="*/ 68 h 234"/>
              <a:gd name="T26" fmla="*/ 160 w 235"/>
              <a:gd name="T27" fmla="*/ 77 h 234"/>
              <a:gd name="T28" fmla="*/ 229 w 235"/>
              <a:gd name="T29" fmla="*/ 83 h 234"/>
              <a:gd name="T30" fmla="*/ 232 w 235"/>
              <a:gd name="T31" fmla="*/ 89 h 234"/>
              <a:gd name="T32" fmla="*/ 179 w 235"/>
              <a:gd name="T33" fmla="*/ 143 h 234"/>
              <a:gd name="T34" fmla="*/ 176 w 235"/>
              <a:gd name="T35" fmla="*/ 156 h 234"/>
              <a:gd name="T36" fmla="*/ 196 w 235"/>
              <a:gd name="T37" fmla="*/ 229 h 234"/>
              <a:gd name="T38" fmla="*/ 192 w 235"/>
              <a:gd name="T39" fmla="*/ 232 h 234"/>
              <a:gd name="T40" fmla="*/ 124 w 235"/>
              <a:gd name="T41" fmla="*/ 186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35" h="234">
                <a:moveTo>
                  <a:pt x="124" y="186"/>
                </a:moveTo>
                <a:cubicBezTo>
                  <a:pt x="120" y="183"/>
                  <a:pt x="114" y="183"/>
                  <a:pt x="111" y="186"/>
                </a:cubicBezTo>
                <a:cubicBezTo>
                  <a:pt x="43" y="232"/>
                  <a:pt x="43" y="232"/>
                  <a:pt x="43" y="232"/>
                </a:cubicBezTo>
                <a:cubicBezTo>
                  <a:pt x="40" y="234"/>
                  <a:pt x="38" y="233"/>
                  <a:pt x="39" y="229"/>
                </a:cubicBezTo>
                <a:cubicBezTo>
                  <a:pt x="59" y="156"/>
                  <a:pt x="59" y="156"/>
                  <a:pt x="59" y="156"/>
                </a:cubicBezTo>
                <a:cubicBezTo>
                  <a:pt x="60" y="152"/>
                  <a:pt x="59" y="146"/>
                  <a:pt x="56" y="143"/>
                </a:cubicBezTo>
                <a:cubicBezTo>
                  <a:pt x="3" y="89"/>
                  <a:pt x="3" y="89"/>
                  <a:pt x="3" y="89"/>
                </a:cubicBezTo>
                <a:cubicBezTo>
                  <a:pt x="0" y="86"/>
                  <a:pt x="1" y="83"/>
                  <a:pt x="6" y="83"/>
                </a:cubicBezTo>
                <a:cubicBezTo>
                  <a:pt x="75" y="77"/>
                  <a:pt x="75" y="77"/>
                  <a:pt x="75" y="77"/>
                </a:cubicBezTo>
                <a:cubicBezTo>
                  <a:pt x="80" y="76"/>
                  <a:pt x="85" y="72"/>
                  <a:pt x="86" y="68"/>
                </a:cubicBezTo>
                <a:cubicBezTo>
                  <a:pt x="114" y="4"/>
                  <a:pt x="114" y="4"/>
                  <a:pt x="114" y="4"/>
                </a:cubicBezTo>
                <a:cubicBezTo>
                  <a:pt x="116" y="0"/>
                  <a:pt x="119" y="0"/>
                  <a:pt x="121" y="4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50" y="72"/>
                  <a:pt x="155" y="76"/>
                  <a:pt x="160" y="77"/>
                </a:cubicBezTo>
                <a:cubicBezTo>
                  <a:pt x="229" y="83"/>
                  <a:pt x="229" y="83"/>
                  <a:pt x="229" y="83"/>
                </a:cubicBezTo>
                <a:cubicBezTo>
                  <a:pt x="234" y="83"/>
                  <a:pt x="235" y="86"/>
                  <a:pt x="232" y="89"/>
                </a:cubicBezTo>
                <a:cubicBezTo>
                  <a:pt x="179" y="143"/>
                  <a:pt x="179" y="143"/>
                  <a:pt x="179" y="143"/>
                </a:cubicBezTo>
                <a:cubicBezTo>
                  <a:pt x="176" y="146"/>
                  <a:pt x="174" y="152"/>
                  <a:pt x="176" y="156"/>
                </a:cubicBezTo>
                <a:cubicBezTo>
                  <a:pt x="196" y="229"/>
                  <a:pt x="196" y="229"/>
                  <a:pt x="196" y="229"/>
                </a:cubicBezTo>
                <a:cubicBezTo>
                  <a:pt x="197" y="233"/>
                  <a:pt x="195" y="234"/>
                  <a:pt x="192" y="232"/>
                </a:cubicBezTo>
                <a:lnTo>
                  <a:pt x="124" y="186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rgbClr val="656D78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1122680" y="4567555"/>
            <a:ext cx="104209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00B0F0"/>
                </a:solidFill>
              </a:rPr>
              <a:t>其他各类奖项</a:t>
            </a:r>
            <a:r>
              <a:rPr lang="en-US" altLang="zh-CN" sz="2400" b="1" dirty="0">
                <a:solidFill>
                  <a:srgbClr val="00B0F0"/>
                </a:solidFill>
              </a:rPr>
              <a:t>11</a:t>
            </a:r>
            <a:r>
              <a:rPr lang="zh-CN" altLang="en-US" sz="2400" b="1" dirty="0">
                <a:solidFill>
                  <a:srgbClr val="00B0F0"/>
                </a:solidFill>
              </a:rPr>
              <a:t>项</a:t>
            </a:r>
            <a:r>
              <a:rPr lang="zh-CN" altLang="en-US" sz="2400" dirty="0"/>
              <a:t>，包括：</a:t>
            </a:r>
            <a:r>
              <a:rPr lang="zh-CN" altLang="en-US" sz="2400" dirty="0">
                <a:solidFill>
                  <a:srgbClr val="00B0F0"/>
                </a:solidFill>
              </a:rPr>
              <a:t>北航三好学生</a:t>
            </a:r>
            <a:r>
              <a:rPr lang="zh-CN" altLang="en-US" sz="2400" dirty="0"/>
              <a:t>、</a:t>
            </a:r>
            <a:r>
              <a:rPr lang="zh-CN" altLang="en-US" sz="2400" dirty="0">
                <a:solidFill>
                  <a:srgbClr val="00B0F0"/>
                </a:solidFill>
              </a:rPr>
              <a:t>北航优秀生</a:t>
            </a:r>
            <a:r>
              <a:rPr lang="zh-CN" altLang="en-US" sz="2400" dirty="0"/>
              <a:t>、</a:t>
            </a:r>
            <a:r>
              <a:rPr lang="zh-CN" altLang="en-US" sz="2400" dirty="0">
                <a:solidFill>
                  <a:srgbClr val="00B0F0"/>
                </a:solidFill>
              </a:rPr>
              <a:t>经管星</a:t>
            </a:r>
            <a:r>
              <a:rPr lang="zh-CN" altLang="en-US" sz="2400" dirty="0"/>
              <a:t>、</a:t>
            </a:r>
            <a:r>
              <a:rPr lang="zh-CN" altLang="en-US" sz="2400" dirty="0">
                <a:solidFill>
                  <a:srgbClr val="00B0F0"/>
                </a:solidFill>
              </a:rPr>
              <a:t>致真星</a:t>
            </a:r>
            <a:r>
              <a:rPr lang="zh-CN" altLang="en-US" sz="2400" dirty="0"/>
              <a:t>、</a:t>
            </a:r>
            <a:r>
              <a:rPr lang="zh-CN" altLang="en-US" sz="2400" dirty="0">
                <a:solidFill>
                  <a:srgbClr val="00B0F0"/>
                </a:solidFill>
              </a:rPr>
              <a:t>北航志愿服务标兵</a:t>
            </a:r>
            <a:r>
              <a:rPr lang="zh-CN" altLang="en-US" sz="2400" dirty="0"/>
              <a:t>等。</a:t>
            </a:r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2143366"/>
            <a:ext cx="12192000" cy="249824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54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4480560" y="2738869"/>
            <a:ext cx="3230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chemeClr val="bg1"/>
                </a:solidFill>
                <a:latin typeface="+mj-ea"/>
                <a:ea typeface="+mj-ea"/>
              </a:rPr>
              <a:t>学生工作</a:t>
            </a:r>
            <a:endParaRPr lang="zh-CN" altLang="en-US" sz="60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5887674" y="5237111"/>
            <a:ext cx="416653" cy="537458"/>
            <a:chOff x="7943999" y="-448297"/>
            <a:chExt cx="611562" cy="788880"/>
          </a:xfrm>
          <a:solidFill>
            <a:schemeClr val="accent2"/>
          </a:solidFill>
        </p:grpSpPr>
        <p:sp>
          <p:nvSpPr>
            <p:cNvPr id="39" name="矩形 38"/>
            <p:cNvSpPr/>
            <p:nvPr/>
          </p:nvSpPr>
          <p:spPr>
            <a:xfrm>
              <a:off x="8073419" y="-448297"/>
              <a:ext cx="165100" cy="6630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 rot="18900000">
              <a:off x="7943999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 rot="2700000" flipH="1">
              <a:off x="8206311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122737" y="3408903"/>
            <a:ext cx="3946526" cy="691257"/>
            <a:chOff x="869268" y="6105837"/>
            <a:chExt cx="3946526" cy="691257"/>
          </a:xfrm>
          <a:solidFill>
            <a:schemeClr val="bg1">
              <a:alpha val="5000"/>
            </a:schemeClr>
          </a:solidFill>
        </p:grpSpPr>
        <p:sp>
          <p:nvSpPr>
            <p:cNvPr id="18" name="椭圆 17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椭圆 2"/>
          <p:cNvSpPr/>
          <p:nvPr/>
        </p:nvSpPr>
        <p:spPr>
          <a:xfrm>
            <a:off x="5460039" y="1280160"/>
            <a:ext cx="1271922" cy="1271922"/>
          </a:xfrm>
          <a:prstGeom prst="ellipse">
            <a:avLst/>
          </a:prstGeom>
          <a:solidFill>
            <a:schemeClr val="accent2"/>
          </a:solidFill>
          <a:ln w="76200">
            <a:solidFill>
              <a:srgbClr val="FBFB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</a:rPr>
              <a:t>03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28"/>
          <p:cNvSpPr/>
          <p:nvPr/>
        </p:nvSpPr>
        <p:spPr>
          <a:xfrm>
            <a:off x="1" y="332464"/>
            <a:ext cx="832245" cy="470570"/>
          </a:xfrm>
          <a:custGeom>
            <a:avLst/>
            <a:gdLst>
              <a:gd name="connsiteX0" fmla="*/ 0 w 832245"/>
              <a:gd name="connsiteY0" fmla="*/ 0 h 470570"/>
              <a:gd name="connsiteX1" fmla="*/ 596960 w 832245"/>
              <a:gd name="connsiteY1" fmla="*/ 0 h 470570"/>
              <a:gd name="connsiteX2" fmla="*/ 832245 w 832245"/>
              <a:gd name="connsiteY2" fmla="*/ 235285 h 470570"/>
              <a:gd name="connsiteX3" fmla="*/ 832244 w 832245"/>
              <a:gd name="connsiteY3" fmla="*/ 235285 h 470570"/>
              <a:gd name="connsiteX4" fmla="*/ 596959 w 832245"/>
              <a:gd name="connsiteY4" fmla="*/ 470570 h 470570"/>
              <a:gd name="connsiteX5" fmla="*/ 0 w 832245"/>
              <a:gd name="connsiteY5" fmla="*/ 470569 h 470570"/>
              <a:gd name="connsiteX6" fmla="*/ 0 w 832245"/>
              <a:gd name="connsiteY6" fmla="*/ 0 h 47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2245" h="470570">
                <a:moveTo>
                  <a:pt x="0" y="0"/>
                </a:moveTo>
                <a:lnTo>
                  <a:pt x="596960" y="0"/>
                </a:lnTo>
                <a:cubicBezTo>
                  <a:pt x="726904" y="0"/>
                  <a:pt x="832245" y="105341"/>
                  <a:pt x="832245" y="235285"/>
                </a:cubicBezTo>
                <a:lnTo>
                  <a:pt x="832244" y="235285"/>
                </a:lnTo>
                <a:cubicBezTo>
                  <a:pt x="832244" y="365229"/>
                  <a:pt x="726903" y="470570"/>
                  <a:pt x="596959" y="470570"/>
                </a:cubicBezTo>
                <a:lnTo>
                  <a:pt x="0" y="4705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867681" y="275966"/>
            <a:ext cx="18592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pc="100" dirty="0">
                <a:solidFill>
                  <a:schemeClr val="tx2"/>
                </a:solidFill>
                <a:effectLst/>
              </a:rPr>
              <a:t>学生工作</a:t>
            </a:r>
            <a:endParaRPr lang="zh-CN" altLang="en-US" spc="100" dirty="0">
              <a:solidFill>
                <a:schemeClr val="tx2"/>
              </a:solidFill>
              <a:effectLst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3338" y="337562"/>
            <a:ext cx="524510" cy="460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</a:rPr>
              <a:t>03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10540" y="803275"/>
            <a:ext cx="11033760" cy="60547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l"/>
            <a:r>
              <a:rPr lang="zh-CN" altLang="en-US" sz="2400" dirty="0">
                <a:sym typeface="+mn-ea"/>
              </a:rPr>
              <a:t>我们希望用自己的能力去服务学校和学院、同级同学、学弟学妹。</a:t>
            </a:r>
            <a:r>
              <a:rPr lang="zh-CN" altLang="en-US" sz="2400" dirty="0"/>
              <a:t>共</a:t>
            </a:r>
            <a:r>
              <a:rPr lang="zh-CN" altLang="en-US" sz="2400" b="1" dirty="0">
                <a:solidFill>
                  <a:srgbClr val="00B0F0"/>
                </a:solidFill>
              </a:rPr>
              <a:t>担任学生工作</a:t>
            </a:r>
            <a:r>
              <a:rPr lang="en-US" altLang="zh-CN" sz="2400" b="1" dirty="0">
                <a:solidFill>
                  <a:srgbClr val="00B0F0"/>
                </a:solidFill>
              </a:rPr>
              <a:t>25</a:t>
            </a:r>
            <a:r>
              <a:rPr lang="zh-CN" altLang="en-US" sz="2400" b="1" dirty="0">
                <a:solidFill>
                  <a:srgbClr val="00B0F0"/>
                </a:solidFill>
              </a:rPr>
              <a:t>余项</a:t>
            </a:r>
            <a:r>
              <a:rPr lang="zh-CN" altLang="en-US" sz="2400" dirty="0">
                <a:sym typeface="+mn-ea"/>
              </a:rPr>
              <a:t>。</a:t>
            </a:r>
            <a:endParaRPr lang="en-US" altLang="zh-CN" sz="2400" dirty="0"/>
          </a:p>
          <a:p>
            <a:pPr algn="l"/>
            <a:r>
              <a:rPr lang="en-US" altLang="zh-CN" sz="2400" dirty="0"/>
              <a:t>· </a:t>
            </a:r>
            <a:r>
              <a:rPr lang="zh-CN" altLang="en-US" sz="2400" b="1" dirty="0">
                <a:solidFill>
                  <a:srgbClr val="00B0F0"/>
                </a:solidFill>
              </a:rPr>
              <a:t>北航校团委</a:t>
            </a:r>
            <a:r>
              <a:rPr lang="en-US" altLang="zh-CN" sz="2400" dirty="0"/>
              <a:t>—</a:t>
            </a:r>
            <a:r>
              <a:rPr lang="zh-CN" altLang="en-US" sz="2400" dirty="0"/>
              <a:t>志愿者工作部</a:t>
            </a:r>
            <a:endParaRPr lang="zh-CN" altLang="en-US" sz="2400" dirty="0"/>
          </a:p>
          <a:p>
            <a:pPr algn="l"/>
            <a:r>
              <a:rPr lang="en-US" altLang="zh-CN" sz="2400" dirty="0"/>
              <a:t>· </a:t>
            </a:r>
            <a:r>
              <a:rPr lang="en-US" altLang="zh-CN" sz="2400" b="1" dirty="0">
                <a:solidFill>
                  <a:srgbClr val="00B0F0"/>
                </a:solidFill>
                <a:sym typeface="+mn-ea"/>
              </a:rPr>
              <a:t>微言航语</a:t>
            </a:r>
            <a:r>
              <a:rPr lang="en-US" altLang="zh-CN" sz="2400" dirty="0">
                <a:sym typeface="+mn-ea"/>
              </a:rPr>
              <a:t>—网媒运营组主编</a:t>
            </a:r>
            <a:endParaRPr lang="en-US" altLang="zh-CN" sz="2400" dirty="0">
              <a:sym typeface="+mn-ea"/>
            </a:endParaRPr>
          </a:p>
          <a:p>
            <a:pPr algn="l"/>
            <a:r>
              <a:rPr lang="en-US" altLang="zh-CN" sz="2400" dirty="0">
                <a:sym typeface="+mn-ea"/>
              </a:rPr>
              <a:t>· </a:t>
            </a:r>
            <a:r>
              <a:rPr lang="zh-CN" altLang="en-US" sz="2400" b="1" dirty="0">
                <a:solidFill>
                  <a:srgbClr val="00B0F0"/>
                </a:solidFill>
                <a:sym typeface="+mn-ea"/>
              </a:rPr>
              <a:t>助教</a:t>
            </a:r>
            <a:r>
              <a:rPr lang="en-US" altLang="zh-CN" sz="2400" dirty="0">
                <a:sym typeface="+mn-ea"/>
              </a:rPr>
              <a:t>—</a:t>
            </a:r>
            <a:r>
              <a:rPr lang="zh-CN" altLang="en-US" sz="2400" dirty="0">
                <a:sym typeface="+mn-ea"/>
              </a:rPr>
              <a:t>《工科高代》《线性代数》《大学英语》</a:t>
            </a:r>
            <a:endParaRPr lang="zh-CN" altLang="en-US" sz="2400" dirty="0"/>
          </a:p>
          <a:p>
            <a:pPr algn="l"/>
            <a:r>
              <a:rPr lang="en-US" altLang="zh-CN" sz="2400" dirty="0"/>
              <a:t>· </a:t>
            </a:r>
            <a:r>
              <a:rPr lang="zh-CN" altLang="en-US" sz="2400" b="1" dirty="0">
                <a:solidFill>
                  <a:srgbClr val="00B0F0"/>
                </a:solidFill>
              </a:rPr>
              <a:t>致真书院分团委</a:t>
            </a:r>
            <a:r>
              <a:rPr lang="en-US" altLang="zh-CN" sz="2400" dirty="0"/>
              <a:t>—</a:t>
            </a:r>
            <a:r>
              <a:rPr lang="zh-CN" altLang="en-US" sz="2400" dirty="0"/>
              <a:t>新闻中心、组织部、学支</a:t>
            </a:r>
            <a:endParaRPr lang="zh-CN" altLang="en-US" sz="2400" dirty="0"/>
          </a:p>
          <a:p>
            <a:pPr algn="l"/>
            <a:r>
              <a:rPr lang="en-US" altLang="zh-CN" sz="2400" dirty="0"/>
              <a:t>· </a:t>
            </a:r>
            <a:r>
              <a:rPr lang="zh-CN" altLang="en-US" sz="2400" b="1" dirty="0">
                <a:solidFill>
                  <a:srgbClr val="00B0F0"/>
                </a:solidFill>
              </a:rPr>
              <a:t>致真书院班委</a:t>
            </a:r>
            <a:r>
              <a:rPr lang="en-US" altLang="zh-CN" sz="2400" dirty="0"/>
              <a:t>—</a:t>
            </a:r>
            <a:r>
              <a:rPr lang="zh-CN" altLang="en-US" sz="2400" dirty="0"/>
              <a:t>大班学委、小班学委、生活委员</a:t>
            </a:r>
            <a:endParaRPr lang="zh-CN" altLang="en-US" sz="2400" dirty="0"/>
          </a:p>
          <a:p>
            <a:pPr algn="l"/>
            <a:r>
              <a:rPr lang="en-US" altLang="zh-CN" sz="2400" dirty="0"/>
              <a:t>· </a:t>
            </a:r>
            <a:r>
              <a:rPr lang="zh-CN" altLang="en-US" sz="2400" b="1" dirty="0">
                <a:solidFill>
                  <a:srgbClr val="00B0F0"/>
                </a:solidFill>
              </a:rPr>
              <a:t>经管学院中心</a:t>
            </a:r>
            <a:r>
              <a:rPr lang="en-US" altLang="zh-CN" sz="2400" dirty="0"/>
              <a:t>—</a:t>
            </a:r>
            <a:r>
              <a:rPr lang="zh-CN" altLang="en-US" sz="2400" dirty="0"/>
              <a:t>尚学中心主任、生涯服务部、组织实践部</a:t>
            </a:r>
            <a:endParaRPr lang="en-US" altLang="zh-CN" sz="2400" dirty="0"/>
          </a:p>
          <a:p>
            <a:pPr algn="l"/>
            <a:r>
              <a:rPr lang="en-US" altLang="zh-CN" sz="2400" dirty="0"/>
              <a:t>· </a:t>
            </a:r>
            <a:r>
              <a:rPr lang="zh-CN" altLang="en-US" sz="2400" b="1" dirty="0">
                <a:solidFill>
                  <a:srgbClr val="00B0F0"/>
                </a:solidFill>
                <a:sym typeface="+mn-ea"/>
              </a:rPr>
              <a:t>经管学院班委</a:t>
            </a:r>
            <a:r>
              <a:rPr lang="en-US" altLang="zh-CN" sz="2400" dirty="0">
                <a:sym typeface="+mn-ea"/>
              </a:rPr>
              <a:t>—</a:t>
            </a:r>
            <a:r>
              <a:rPr lang="zh-CN" altLang="en-US" sz="2400" dirty="0">
                <a:sym typeface="+mn-ea"/>
              </a:rPr>
              <a:t>大班学委</a:t>
            </a:r>
            <a:r>
              <a:rPr lang="en-US" altLang="zh-CN" sz="2400" dirty="0">
                <a:sym typeface="+mn-ea"/>
              </a:rPr>
              <a:t>*2</a:t>
            </a:r>
            <a:r>
              <a:rPr lang="zh-CN" altLang="en-US" sz="2400" dirty="0">
                <a:sym typeface="+mn-ea"/>
              </a:rPr>
              <a:t>、小班生活委员</a:t>
            </a:r>
            <a:endParaRPr lang="zh-CN" altLang="en-US" sz="2400" dirty="0">
              <a:sym typeface="+mn-ea"/>
            </a:endParaRPr>
          </a:p>
          <a:p>
            <a:pPr algn="l"/>
            <a:r>
              <a:rPr lang="en-US" altLang="zh-CN" sz="2400" dirty="0">
                <a:sym typeface="+mn-ea"/>
              </a:rPr>
              <a:t>· </a:t>
            </a:r>
            <a:r>
              <a:rPr lang="zh-CN" altLang="en-US" sz="2400" b="1" dirty="0">
                <a:solidFill>
                  <a:srgbClr val="00B0F0"/>
                </a:solidFill>
                <a:sym typeface="+mn-ea"/>
              </a:rPr>
              <a:t>梦拓</a:t>
            </a:r>
            <a:r>
              <a:rPr lang="en-US" altLang="zh-CN" sz="2400" dirty="0">
                <a:sym typeface="+mn-ea"/>
              </a:rPr>
              <a:t>*2</a:t>
            </a:r>
            <a:r>
              <a:rPr lang="zh-CN" altLang="en-US" sz="2400" dirty="0">
                <a:sym typeface="+mn-ea"/>
              </a:rPr>
              <a:t>、首席学业梦拓、学业梦拓</a:t>
            </a:r>
            <a:endParaRPr lang="zh-CN" altLang="en-US" sz="2400" dirty="0">
              <a:sym typeface="+mn-ea"/>
            </a:endParaRPr>
          </a:p>
          <a:p>
            <a:pPr algn="l"/>
            <a:r>
              <a:rPr lang="en-US" altLang="zh-CN" sz="2400" dirty="0">
                <a:sym typeface="+mn-ea"/>
              </a:rPr>
              <a:t>· </a:t>
            </a:r>
            <a:r>
              <a:rPr lang="zh-CN" altLang="en-US" sz="2400" b="1" dirty="0">
                <a:solidFill>
                  <a:srgbClr val="00B0F0"/>
                </a:solidFill>
                <a:sym typeface="+mn-ea"/>
              </a:rPr>
              <a:t>致真答疑团</a:t>
            </a:r>
            <a:r>
              <a:rPr lang="en-US" altLang="zh-CN" sz="2400" dirty="0">
                <a:sym typeface="+mn-ea"/>
              </a:rPr>
              <a:t>—</a:t>
            </a:r>
            <a:r>
              <a:rPr lang="zh-CN" altLang="en-US" sz="2400" dirty="0">
                <a:sym typeface="+mn-ea"/>
              </a:rPr>
              <a:t>化学答疑、数分答疑</a:t>
            </a:r>
            <a:endParaRPr lang="zh-CN" altLang="en-US" sz="2400" dirty="0"/>
          </a:p>
          <a:p>
            <a:pPr algn="l"/>
            <a:endParaRPr lang="zh-CN" altLang="en-US" sz="2400" dirty="0"/>
          </a:p>
          <a:p>
            <a:pPr algn="l"/>
            <a:endParaRPr lang="en-US" altLang="zh-CN" sz="2400" dirty="0"/>
          </a:p>
          <a:p>
            <a:pPr algn="l"/>
            <a:endParaRPr lang="en-US" altLang="zh-CN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2143366"/>
            <a:ext cx="12192000" cy="2498243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>
            <a:outerShdw dist="101600" dir="5400000" algn="tl" rotWithShape="0">
              <a:schemeClr val="accent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4290060" y="2738869"/>
            <a:ext cx="3611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chemeClr val="bg1"/>
                </a:solidFill>
                <a:latin typeface="+mj-ea"/>
                <a:ea typeface="+mj-ea"/>
              </a:rPr>
              <a:t>科研</a:t>
            </a:r>
            <a:r>
              <a:rPr lang="en-US" altLang="zh-CN" sz="6000" dirty="0" smtClean="0">
                <a:solidFill>
                  <a:schemeClr val="bg1"/>
                </a:solidFill>
                <a:latin typeface="+mj-ea"/>
                <a:ea typeface="+mj-ea"/>
              </a:rPr>
              <a:t>&amp;</a:t>
            </a:r>
            <a:r>
              <a:rPr lang="zh-CN" altLang="en-US" sz="6000" dirty="0" smtClean="0">
                <a:solidFill>
                  <a:schemeClr val="bg1"/>
                </a:solidFill>
                <a:latin typeface="+mj-ea"/>
                <a:ea typeface="+mj-ea"/>
              </a:rPr>
              <a:t>实习</a:t>
            </a:r>
            <a:endParaRPr lang="zh-CN" altLang="en-US" sz="60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5887674" y="5237111"/>
            <a:ext cx="416653" cy="537458"/>
            <a:chOff x="7943999" y="-448297"/>
            <a:chExt cx="611562" cy="788880"/>
          </a:xfrm>
          <a:solidFill>
            <a:schemeClr val="accent2"/>
          </a:solidFill>
        </p:grpSpPr>
        <p:sp>
          <p:nvSpPr>
            <p:cNvPr id="39" name="矩形 38"/>
            <p:cNvSpPr/>
            <p:nvPr/>
          </p:nvSpPr>
          <p:spPr>
            <a:xfrm>
              <a:off x="8073419" y="-448297"/>
              <a:ext cx="165100" cy="6630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 rot="18900000">
              <a:off x="7943999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 rot="2700000" flipH="1">
              <a:off x="8206311" y="-192817"/>
              <a:ext cx="165100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122737" y="3408903"/>
            <a:ext cx="3946526" cy="691257"/>
            <a:chOff x="869268" y="6105837"/>
            <a:chExt cx="3946526" cy="691257"/>
          </a:xfrm>
          <a:solidFill>
            <a:schemeClr val="bg1">
              <a:alpha val="5000"/>
            </a:schemeClr>
          </a:solidFill>
        </p:grpSpPr>
        <p:sp>
          <p:nvSpPr>
            <p:cNvPr id="18" name="椭圆 17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椭圆 2"/>
          <p:cNvSpPr/>
          <p:nvPr/>
        </p:nvSpPr>
        <p:spPr>
          <a:xfrm>
            <a:off x="5460039" y="1280160"/>
            <a:ext cx="1271922" cy="1271922"/>
          </a:xfrm>
          <a:prstGeom prst="ellipse">
            <a:avLst/>
          </a:prstGeom>
          <a:solidFill>
            <a:schemeClr val="accent2"/>
          </a:solidFill>
          <a:ln w="76200">
            <a:solidFill>
              <a:srgbClr val="FBFB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</a:rPr>
              <a:t>04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PA" val="v5.2.2"/>
</p:tagLst>
</file>

<file path=ppt/tags/tag57.xml><?xml version="1.0" encoding="utf-8"?>
<p:tagLst xmlns:p="http://schemas.openxmlformats.org/presentationml/2006/main">
  <p:tag name="PA" val="v5.2.2"/>
</p:tagLst>
</file>

<file path=ppt/tags/tag58.xml><?xml version="1.0" encoding="utf-8"?>
<p:tagLst xmlns:p="http://schemas.openxmlformats.org/presentationml/2006/main">
  <p:tag name="PA" val="v5.2.2"/>
</p:tagLst>
</file>

<file path=ppt/tags/tag59.xml><?xml version="1.0" encoding="utf-8"?>
<p:tagLst xmlns:p="http://schemas.openxmlformats.org/presentationml/2006/main">
  <p:tag name="PA" val="v5.2.2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PA" val="v5.2.2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PP_MARK_KEY" val="994533bc-f65f-4619-86ac-b1f37547a1f4"/>
  <p:tag name="COMMONDATA" val="eyJjb3VudCI6MywiaGRpZCI6IjkyY2YyYjY1YjdiMTVlMzdiYTIwMDNjNWJhZGFmYjY1IiwidXNlckNvdW50IjozfQ==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自定义 1983">
      <a:dk1>
        <a:sysClr val="windowText" lastClr="000000"/>
      </a:dk1>
      <a:lt1>
        <a:sysClr val="window" lastClr="FFFFFF"/>
      </a:lt1>
      <a:dk2>
        <a:srgbClr val="3B4E73"/>
      </a:dk2>
      <a:lt2>
        <a:srgbClr val="E7E6E6"/>
      </a:lt2>
      <a:accent1>
        <a:srgbClr val="3B4E73"/>
      </a:accent1>
      <a:accent2>
        <a:srgbClr val="F49B6F"/>
      </a:accent2>
      <a:accent3>
        <a:srgbClr val="78A9B7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50">
      <a:majorFont>
        <a:latin typeface="Century Gothic"/>
        <a:ea typeface="思源黑体 CN Bold"/>
        <a:cs typeface=""/>
      </a:majorFont>
      <a:minorFont>
        <a:latin typeface="Century Gothic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1439</Words>
  <Application>WPS 演示</Application>
  <PresentationFormat>宽屏</PresentationFormat>
  <Paragraphs>195</Paragraphs>
  <Slides>15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28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44" baseType="lpstr">
      <vt:lpstr>Arial</vt:lpstr>
      <vt:lpstr>宋体</vt:lpstr>
      <vt:lpstr>Wingdings</vt:lpstr>
      <vt:lpstr>Lato</vt:lpstr>
      <vt:lpstr>OPPOSans M</vt:lpstr>
      <vt:lpstr>思源宋体 CN SemiBold</vt:lpstr>
      <vt:lpstr>思源黑体 CN Heavy</vt:lpstr>
      <vt:lpstr>黑体</vt:lpstr>
      <vt:lpstr>苹方 常规</vt:lpstr>
      <vt:lpstr>等线</vt:lpstr>
      <vt:lpstr>Arial Black</vt:lpstr>
      <vt:lpstr>方正隶书简体</vt:lpstr>
      <vt:lpstr>隶书</vt:lpstr>
      <vt:lpstr>DIN-BlackItalic</vt:lpstr>
      <vt:lpstr>微软雅黑 Light</vt:lpstr>
      <vt:lpstr>Open Sans Light</vt:lpstr>
      <vt:lpstr>Century Gothic</vt:lpstr>
      <vt:lpstr>思源黑体 CN Bold</vt:lpstr>
      <vt:lpstr>思源黑体 CN Normal</vt:lpstr>
      <vt:lpstr>微软雅黑</vt:lpstr>
      <vt:lpstr>Arial Unicode MS</vt:lpstr>
      <vt:lpstr>Calibri</vt:lpstr>
      <vt:lpstr>Gill Sans</vt:lpstr>
      <vt:lpstr>Segoe Print</vt:lpstr>
      <vt:lpstr>OPPOSans L</vt:lpstr>
      <vt:lpstr>阿里巴巴普惠体 L</vt:lpstr>
      <vt:lpstr>Open Sans</vt:lpstr>
      <vt:lpstr>Gill Sans MT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李培俊</dc:creator>
  <cp:lastModifiedBy>puppy</cp:lastModifiedBy>
  <cp:revision>243</cp:revision>
  <dcterms:created xsi:type="dcterms:W3CDTF">2020-02-23T09:42:00Z</dcterms:created>
  <dcterms:modified xsi:type="dcterms:W3CDTF">2023-10-28T16:41:27Z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2052-11.1.0.15319</vt:lpwstr>
  </property>
  <property fmtid="{D5CDD505-2E9C-101B-9397-08002B2CF9AE}" pid="3" name="KSOTemplateUUID">
    <vt:lpwstr>v1.0_mb_rgvSPsh7faMrKi+hT9XuxA==</vt:lpwstr>
  </property>
  <property fmtid="{D5CDD505-2E9C-101B-9397-08002B2CF9AE}" pid="4" name="ICV">
    <vt:lpwstr>40FBC155F98D4BE1A8F758535284A58D_12</vt:lpwstr>
  </property>
</Properties>
</file>

<file path=docProps/thumbnail.jpeg>
</file>